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Lst>
  <p:sldSz cx="9144000" cy="5143500" type="screen16x9"/>
  <p:notesSz cx="6858000" cy="9144000"/>
  <p:embeddedFontLst>
    <p:embeddedFont>
      <p:font typeface="Georgia" panose="02040502050405020303" pitchFamily="18" charset="0"/>
      <p:regular r:id="rId46"/>
      <p:bold r:id="rId47"/>
      <p:italic r:id="rId48"/>
      <p:boldItalic r:id="rId49"/>
    </p:embeddedFont>
    <p:embeddedFont>
      <p:font typeface="Lato" panose="020F0502020204030203" pitchFamily="34" charset="0"/>
      <p:regular r:id="rId50"/>
      <p:bold r:id="rId51"/>
      <p:italic r:id="rId52"/>
      <p:boldItalic r:id="rId53"/>
    </p:embeddedFont>
    <p:embeddedFont>
      <p:font typeface="Montserrat" panose="00000500000000000000" pitchFamily="2" charset="0"/>
      <p:regular r:id="rId54"/>
      <p:bold r:id="rId55"/>
      <p:italic r:id="rId56"/>
      <p:boldItalic r:id="rId57"/>
    </p:embeddedFont>
    <p:embeddedFont>
      <p:font typeface="Oswald" panose="00000500000000000000" pitchFamily="2" charset="0"/>
      <p:regular r:id="rId58"/>
      <p:bold r:id="rId59"/>
    </p:embeddedFont>
    <p:embeddedFont>
      <p:font typeface="Verdana" panose="020B0604030504040204" pitchFamily="34"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129" d="100"/>
          <a:sy n="129" d="100"/>
        </p:scale>
        <p:origin x="130"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63" Type="http://schemas.openxmlformats.org/officeDocument/2006/relationships/font" Target="fonts/font1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62"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20.jpg>
</file>

<file path=ppt/media/image21.png>
</file>

<file path=ppt/media/image22.png>
</file>

<file path=ppt/media/image23.png>
</file>

<file path=ppt/media/image24.png>
</file>

<file path=ppt/media/image25.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ec179e97a9_0_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ec179e97a9_0_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ec179e97a9_0_1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ec179e97a9_0_1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ec179e97a9_0_1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ec179e97a9_0_1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ec179e97a9_0_1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ec179e97a9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ec179e97a9_0_1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ec179e97a9_0_1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ec179e97a9_0_1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ec179e97a9_0_1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ec179e97a9_0_1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ec179e97a9_0_1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ec179e97a9_0_1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ec179e97a9_0_1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c179e97a9_0_1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c179e97a9_0_1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ec179e97a9_6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ec179e97a9_6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eb81c4497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eb81c4497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ec179e97a9_6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ec179e97a9_6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ec179e97a9_0_1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ec179e97a9_0_1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ec179e97a9_0_1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ec179e97a9_0_1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ec179e97a9_0_1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ec179e97a9_0_1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eb8422a6df_1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eb8422a6df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eb8422a6df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eb8422a6d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eb8422a6df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eb8422a6df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eb8422a6df_1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eb8422a6df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eb8422a6df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eb8422a6df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eb8422a6df_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eb8422a6df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ec179e97a9_0_1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ec179e97a9_0_1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eb8422a6df_2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eb8422a6df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ec25a0b2b7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ec25a0b2b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ec25a0b2b7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ec25a0b2b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ec179e97a9_0_1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ec179e97a9_0_1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ec179e97a9_0_1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ec179e97a9_0_1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ec179e97a9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ec179e97a9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ec179e97a9_0_1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ec179e97a9_0_1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ec179e97a9_0_1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ec179e97a9_0_1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b8422a6d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b8422a6d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eb8422a6df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eb8422a6d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ec179e97a9_0_1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ec179e97a9_0_1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eb8422a6d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eb8422a6d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eb8422a6df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eb8422a6df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eb8422a6df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eb8422a6d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eb8422a6df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eb8422a6df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ec179e97a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ec179e97a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ec179e97a9_0_1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ec179e97a9_0_1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ec179e97a9_0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ec179e97a9_0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ec179e97a9_0_1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ec179e97a9_0_1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ec179e97a9_0_1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ec179e97a9_0_1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14:gallery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Passive_infrared_sensor"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Laser_distance_sensor"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en.wikipedia.org/wiki/Amazon_Alexa"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hyperlink" Target="https://en.wikipedia.org/wiki/HEPA" TargetMode="External"/><Relationship Id="rId5" Type="http://schemas.openxmlformats.org/officeDocument/2006/relationships/hyperlink" Target="https://en.wikipedia.org/wiki/Over-the-air_programming" TargetMode="External"/><Relationship Id="rId4" Type="http://schemas.openxmlformats.org/officeDocument/2006/relationships/hyperlink" Target="https://en.wikipedia.org/wiki/Google_Assistant"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IRobot" TargetMode="External"/><Relationship Id="rId7" Type="http://schemas.openxmlformats.org/officeDocument/2006/relationships/hyperlink" Target="https://en.wikipedia.org/wiki/Floor_cleanin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en.wikipedia.org/wiki/Vacuum_cleaner" TargetMode="External"/><Relationship Id="rId5" Type="http://schemas.openxmlformats.org/officeDocument/2006/relationships/hyperlink" Target="https://en.wikipedia.org/wiki/Autonomous_robot" TargetMode="External"/><Relationship Id="rId4" Type="http://schemas.openxmlformats.org/officeDocument/2006/relationships/hyperlink" Target="https://en.wikipedia.org/wiki/Generic_trademark"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Remote_control" TargetMode="External"/><Relationship Id="rId3" Type="http://schemas.openxmlformats.org/officeDocument/2006/relationships/hyperlink" Target="https://en.wikipedia.org/wiki/IRobot" TargetMode="External"/><Relationship Id="rId7" Type="http://schemas.openxmlformats.org/officeDocument/2006/relationships/hyperlink" Target="https://en.wikipedia.org/wiki/Floor_clean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s://en.wikipedia.org/wiki/Vacuum_cleaner" TargetMode="External"/><Relationship Id="rId11" Type="http://schemas.openxmlformats.org/officeDocument/2006/relationships/hyperlink" Target="https://en.wikipedia.org/wiki/Deep_learning" TargetMode="External"/><Relationship Id="rId5" Type="http://schemas.openxmlformats.org/officeDocument/2006/relationships/hyperlink" Target="https://en.wikipedia.org/wiki/Autonomous_robot" TargetMode="External"/><Relationship Id="rId10" Type="http://schemas.openxmlformats.org/officeDocument/2006/relationships/hyperlink" Target="https://en.wikipedia.org/wiki/Artificial_intelligence" TargetMode="External"/><Relationship Id="rId4" Type="http://schemas.openxmlformats.org/officeDocument/2006/relationships/hyperlink" Target="https://en.wikipedia.org/wiki/Generic_trademark" TargetMode="External"/><Relationship Id="rId9" Type="http://schemas.openxmlformats.org/officeDocument/2006/relationships/hyperlink" Target="https://en.wikipedia.org/wiki/UV_sterilization"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Robert_A._Heinlein"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hyperlink" Target="https://en.wikipedia.org/wiki/Terry_Nation" TargetMode="External"/><Relationship Id="rId5" Type="http://schemas.openxmlformats.org/officeDocument/2006/relationships/hyperlink" Target="https://en.wikipedia.org/wiki/The_Avengers_(TV_programme)" TargetMode="External"/><Relationship Id="rId4" Type="http://schemas.openxmlformats.org/officeDocument/2006/relationships/hyperlink" Target="https://en.wikipedia.org/wiki/The_Door_into_Summer"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en.wikipedia.org/wiki/Electrolux_Trilobite" TargetMode="External"/><Relationship Id="rId3" Type="http://schemas.openxmlformats.org/officeDocument/2006/relationships/hyperlink" Target="https://en.wikipedia.org/wiki/IRobot" TargetMode="External"/><Relationship Id="rId7" Type="http://schemas.openxmlformats.org/officeDocument/2006/relationships/hyperlink" Target="https://en.wikipedia.org/wiki/Electrolux"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en.wikipedia.org/wiki/Floor-scrubbing_robot" TargetMode="External"/><Relationship Id="rId11" Type="http://schemas.openxmlformats.org/officeDocument/2006/relationships/hyperlink" Target="https://en.wikipedia.org/wiki/Dyson_(company)" TargetMode="External"/><Relationship Id="rId5" Type="http://schemas.openxmlformats.org/officeDocument/2006/relationships/hyperlink" Target="https://en.wikipedia.org/wiki/Scooba_(brand)" TargetMode="External"/><Relationship Id="rId10" Type="http://schemas.openxmlformats.org/officeDocument/2006/relationships/hyperlink" Target="https://en.wikipedia.org/wiki/Tomorrow%27s_World" TargetMode="External"/><Relationship Id="rId4" Type="http://schemas.openxmlformats.org/officeDocument/2006/relationships/hyperlink" Target="https://en.wikipedia.org/wiki/Roomba" TargetMode="External"/><Relationship Id="rId9" Type="http://schemas.openxmlformats.org/officeDocument/2006/relationships/hyperlink" Target="https://en.wikipedia.org/wiki/BBC"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en.wikipedia.org/wiki/Feces" TargetMode="External"/><Relationship Id="rId3" Type="http://schemas.openxmlformats.org/officeDocument/2006/relationships/hyperlink" Target="https://en.wikipedia.org/wiki/Dyson_(company)" TargetMode="External"/><Relationship Id="rId7" Type="http://schemas.openxmlformats.org/officeDocument/2006/relationships/hyperlink" Target="https://en.wikipedia.org/wiki/IRobot"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hyperlink" Target="https://en.wikipedia.org/wiki/Robot_navigation" TargetMode="External"/><Relationship Id="rId5" Type="http://schemas.openxmlformats.org/officeDocument/2006/relationships/hyperlink" Target="https://en.wikipedia.org/wiki/Laser_rangefinder" TargetMode="External"/><Relationship Id="rId4" Type="http://schemas.openxmlformats.org/officeDocument/2006/relationships/hyperlink" Target="https://en.wikipedia.org/wiki/Neato_Robotic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133"/>
        <p:cNvGrpSpPr/>
        <p:nvPr/>
      </p:nvGrpSpPr>
      <p:grpSpPr>
        <a:xfrm>
          <a:off x="0" y="0"/>
          <a:ext cx="0" cy="0"/>
          <a:chOff x="0" y="0"/>
          <a:chExt cx="0" cy="0"/>
        </a:xfrm>
      </p:grpSpPr>
      <p:sp>
        <p:nvSpPr>
          <p:cNvPr id="134" name="Google Shape;134;p13"/>
          <p:cNvSpPr txBox="1"/>
          <p:nvPr/>
        </p:nvSpPr>
        <p:spPr>
          <a:xfrm rot="2107270">
            <a:off x="7096334" y="2208997"/>
            <a:ext cx="119936" cy="815662"/>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endParaRPr sz="4100" i="1">
              <a:solidFill>
                <a:srgbClr val="0000FF"/>
              </a:solidFill>
              <a:highlight>
                <a:schemeClr val="dk1"/>
              </a:highlight>
              <a:latin typeface="Oswald"/>
              <a:ea typeface="Oswald"/>
              <a:cs typeface="Oswald"/>
              <a:sym typeface="Oswald"/>
            </a:endParaRPr>
          </a:p>
        </p:txBody>
      </p:sp>
      <p:pic>
        <p:nvPicPr>
          <p:cNvPr id="135" name="Google Shape;135;p13"/>
          <p:cNvPicPr preferRelativeResize="0"/>
          <p:nvPr/>
        </p:nvPicPr>
        <p:blipFill rotWithShape="1">
          <a:blip r:embed="rId3">
            <a:alphaModFix/>
          </a:blip>
          <a:srcRect r="4543" b="-10350"/>
          <a:stretch/>
        </p:blipFill>
        <p:spPr>
          <a:xfrm>
            <a:off x="1730750" y="0"/>
            <a:ext cx="5682500" cy="1628775"/>
          </a:xfrm>
          <a:prstGeom prst="rect">
            <a:avLst/>
          </a:prstGeom>
          <a:noFill/>
          <a:ln>
            <a:noFill/>
          </a:ln>
        </p:spPr>
      </p:pic>
      <p:pic>
        <p:nvPicPr>
          <p:cNvPr id="136" name="Google Shape;136;p13"/>
          <p:cNvPicPr preferRelativeResize="0"/>
          <p:nvPr/>
        </p:nvPicPr>
        <p:blipFill rotWithShape="1">
          <a:blip r:embed="rId4">
            <a:alphaModFix/>
          </a:blip>
          <a:srcRect t="10964" b="17886"/>
          <a:stretch/>
        </p:blipFill>
        <p:spPr>
          <a:xfrm>
            <a:off x="0" y="1315600"/>
            <a:ext cx="9144000" cy="2602438"/>
          </a:xfrm>
          <a:prstGeom prst="rect">
            <a:avLst/>
          </a:prstGeom>
          <a:noFill/>
          <a:ln>
            <a:noFill/>
          </a:ln>
        </p:spPr>
      </p:pic>
      <p:sp>
        <p:nvSpPr>
          <p:cNvPr id="137" name="Google Shape;137;p13"/>
          <p:cNvSpPr txBox="1">
            <a:spLocks noGrp="1"/>
          </p:cNvSpPr>
          <p:nvPr>
            <p:ph type="title"/>
          </p:nvPr>
        </p:nvSpPr>
        <p:spPr>
          <a:xfrm rot="10800000">
            <a:off x="8336450" y="199550"/>
            <a:ext cx="77400" cy="245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38" name="Google Shape;138;p13"/>
          <p:cNvSpPr txBox="1">
            <a:spLocks noGrp="1"/>
          </p:cNvSpPr>
          <p:nvPr>
            <p:ph type="body" idx="1"/>
          </p:nvPr>
        </p:nvSpPr>
        <p:spPr>
          <a:xfrm flipH="1">
            <a:off x="8336500" y="4391175"/>
            <a:ext cx="261600" cy="876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1200"/>
              </a:spcAft>
              <a:buNone/>
            </a:pPr>
            <a:endParaRPr/>
          </a:p>
        </p:txBody>
      </p:sp>
      <p:pic>
        <p:nvPicPr>
          <p:cNvPr id="139" name="Google Shape;139;p13"/>
          <p:cNvPicPr preferRelativeResize="0"/>
          <p:nvPr/>
        </p:nvPicPr>
        <p:blipFill>
          <a:blip r:embed="rId5">
            <a:alphaModFix/>
          </a:blip>
          <a:stretch>
            <a:fillRect/>
          </a:stretch>
        </p:blipFill>
        <p:spPr>
          <a:xfrm>
            <a:off x="5947225" y="1010875"/>
            <a:ext cx="3196775" cy="4132626"/>
          </a:xfrm>
          <a:prstGeom prst="rect">
            <a:avLst/>
          </a:prstGeom>
          <a:noFill/>
          <a:ln>
            <a:noFill/>
          </a:ln>
        </p:spPr>
      </p:pic>
      <p:pic>
        <p:nvPicPr>
          <p:cNvPr id="140" name="Google Shape;140;p13"/>
          <p:cNvPicPr preferRelativeResize="0"/>
          <p:nvPr/>
        </p:nvPicPr>
        <p:blipFill>
          <a:blip r:embed="rId6">
            <a:alphaModFix/>
          </a:blip>
          <a:stretch>
            <a:fillRect/>
          </a:stretch>
        </p:blipFill>
        <p:spPr>
          <a:xfrm>
            <a:off x="-322425" y="1415575"/>
            <a:ext cx="3931201" cy="3727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2"/>
          <p:cNvSpPr txBox="1">
            <a:spLocks noGrp="1"/>
          </p:cNvSpPr>
          <p:nvPr>
            <p:ph type="title"/>
          </p:nvPr>
        </p:nvSpPr>
        <p:spPr>
          <a:xfrm>
            <a:off x="1297500" y="57800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800" b="1">
                <a:solidFill>
                  <a:srgbClr val="00FF00"/>
                </a:solidFill>
              </a:rPr>
              <a:t>FEATURES OF A CLEANING ROBOT</a:t>
            </a:r>
            <a:endParaRPr sz="2800" b="1">
              <a:solidFill>
                <a:srgbClr val="00FF00"/>
              </a:solidFill>
            </a:endParaRPr>
          </a:p>
        </p:txBody>
      </p:sp>
      <p:sp>
        <p:nvSpPr>
          <p:cNvPr id="195" name="Google Shape;195;p22"/>
          <p:cNvSpPr txBox="1">
            <a:spLocks noGrp="1"/>
          </p:cNvSpPr>
          <p:nvPr>
            <p:ph type="body" idx="1"/>
          </p:nvPr>
        </p:nvSpPr>
        <p:spPr>
          <a:xfrm>
            <a:off x="629500" y="1412575"/>
            <a:ext cx="8030100" cy="3654300"/>
          </a:xfrm>
          <a:prstGeom prst="rect">
            <a:avLst/>
          </a:prstGeom>
        </p:spPr>
        <p:txBody>
          <a:bodyPr spcFirstLastPara="1" wrap="square" lIns="91425" tIns="91425" rIns="91425" bIns="91425" anchor="t" anchorCtr="0">
            <a:normAutofit fontScale="55000" lnSpcReduction="20000"/>
          </a:bodyPr>
          <a:lstStyle/>
          <a:p>
            <a:pPr marL="0" lvl="0" indent="0" algn="just" rtl="0">
              <a:lnSpc>
                <a:spcPct val="160000"/>
              </a:lnSpc>
              <a:spcBef>
                <a:spcPts val="400"/>
              </a:spcBef>
              <a:spcAft>
                <a:spcPts val="0"/>
              </a:spcAft>
              <a:buNone/>
            </a:pPr>
            <a:r>
              <a:rPr lang="en-GB" sz="3824" b="1" u="sng" dirty="0">
                <a:solidFill>
                  <a:srgbClr val="00FFFF"/>
                </a:solidFill>
                <a:latin typeface="Arial"/>
                <a:ea typeface="Arial"/>
                <a:cs typeface="Arial"/>
                <a:sym typeface="Arial"/>
              </a:rPr>
              <a:t>Cleaning modes</a:t>
            </a:r>
            <a:endParaRPr sz="3374" u="sng" dirty="0">
              <a:solidFill>
                <a:srgbClr val="00FFFF"/>
              </a:solidFill>
              <a:latin typeface="Arial"/>
              <a:ea typeface="Arial"/>
              <a:cs typeface="Arial"/>
              <a:sym typeface="Arial"/>
            </a:endParaRPr>
          </a:p>
          <a:p>
            <a:pPr marL="0" lvl="0" indent="0" algn="just" rtl="0">
              <a:spcBef>
                <a:spcPts val="500"/>
              </a:spcBef>
              <a:spcAft>
                <a:spcPts val="0"/>
              </a:spcAft>
              <a:buNone/>
            </a:pPr>
            <a:r>
              <a:rPr lang="en-GB" sz="3216" dirty="0">
                <a:latin typeface="Arial"/>
                <a:ea typeface="Arial"/>
                <a:cs typeface="Arial"/>
                <a:sym typeface="Arial"/>
              </a:rPr>
              <a:t>Robotic vacuum has different types of cleaning modes, usually include the following:</a:t>
            </a:r>
            <a:endParaRPr sz="3566" baseline="30000" dirty="0">
              <a:latin typeface="Arial"/>
              <a:ea typeface="Arial"/>
              <a:cs typeface="Arial"/>
              <a:sym typeface="Arial"/>
            </a:endParaRPr>
          </a:p>
          <a:p>
            <a:pPr marL="0" lvl="0" indent="0" algn="just" rtl="0">
              <a:spcBef>
                <a:spcPts val="500"/>
              </a:spcBef>
              <a:spcAft>
                <a:spcPts val="0"/>
              </a:spcAft>
              <a:buNone/>
            </a:pPr>
            <a:r>
              <a:rPr lang="en-GB" sz="3216" b="1" dirty="0">
                <a:latin typeface="Arial"/>
                <a:ea typeface="Arial"/>
                <a:cs typeface="Arial"/>
                <a:sym typeface="Arial"/>
              </a:rPr>
              <a:t>Auto:</a:t>
            </a:r>
            <a:r>
              <a:rPr lang="en-GB" sz="3216" dirty="0">
                <a:latin typeface="Arial"/>
                <a:ea typeface="Arial"/>
                <a:cs typeface="Arial"/>
                <a:sym typeface="Arial"/>
              </a:rPr>
              <a:t> This mode is helpful for general cleaning. Usually, the mode cleans a space until the battery runs out.</a:t>
            </a:r>
            <a:endParaRPr sz="3216" dirty="0">
              <a:latin typeface="Arial"/>
              <a:ea typeface="Arial"/>
              <a:cs typeface="Arial"/>
              <a:sym typeface="Arial"/>
            </a:endParaRPr>
          </a:p>
          <a:p>
            <a:pPr marL="685800" lvl="0" indent="-318671" algn="just" rtl="0">
              <a:spcBef>
                <a:spcPts val="600"/>
              </a:spcBef>
              <a:spcAft>
                <a:spcPts val="0"/>
              </a:spcAft>
              <a:buClr>
                <a:schemeClr val="lt1"/>
              </a:buClr>
              <a:buSzPct val="100000"/>
              <a:buFont typeface="Arial"/>
              <a:buChar char="●"/>
            </a:pPr>
            <a:r>
              <a:rPr lang="en-GB" sz="2579" b="1" dirty="0">
                <a:latin typeface="Arial"/>
                <a:ea typeface="Arial"/>
                <a:cs typeface="Arial"/>
                <a:sym typeface="Arial"/>
              </a:rPr>
              <a:t>Spot:</a:t>
            </a:r>
            <a:r>
              <a:rPr lang="en-GB" sz="2579" dirty="0">
                <a:latin typeface="Arial"/>
                <a:ea typeface="Arial"/>
                <a:cs typeface="Arial"/>
                <a:sym typeface="Arial"/>
              </a:rPr>
              <a:t> with the help of this mode, the vacuum focus on a particular dirty zone.</a:t>
            </a:r>
            <a:endParaRPr sz="2579" dirty="0">
              <a:latin typeface="Arial"/>
              <a:ea typeface="Arial"/>
              <a:cs typeface="Arial"/>
              <a:sym typeface="Arial"/>
            </a:endParaRPr>
          </a:p>
          <a:p>
            <a:pPr marL="685800" lvl="0" indent="-318671" algn="just" rtl="0">
              <a:spcBef>
                <a:spcPts val="0"/>
              </a:spcBef>
              <a:spcAft>
                <a:spcPts val="0"/>
              </a:spcAft>
              <a:buClr>
                <a:schemeClr val="lt1"/>
              </a:buClr>
              <a:buSzPct val="100000"/>
              <a:buFont typeface="Arial"/>
              <a:buChar char="●"/>
            </a:pPr>
            <a:r>
              <a:rPr lang="en-GB" sz="2579" b="1" dirty="0">
                <a:latin typeface="Arial"/>
                <a:ea typeface="Arial"/>
                <a:cs typeface="Arial"/>
                <a:sym typeface="Arial"/>
              </a:rPr>
              <a:t>Turbo:</a:t>
            </a:r>
            <a:r>
              <a:rPr lang="en-GB" sz="2579" dirty="0">
                <a:latin typeface="Arial"/>
                <a:ea typeface="Arial"/>
                <a:cs typeface="Arial"/>
                <a:sym typeface="Arial"/>
              </a:rPr>
              <a:t> This mode is used to clean and pick up the most dirt and dust, but it may create noise.</a:t>
            </a:r>
            <a:endParaRPr sz="2579" dirty="0">
              <a:latin typeface="Arial"/>
              <a:ea typeface="Arial"/>
              <a:cs typeface="Arial"/>
              <a:sym typeface="Arial"/>
            </a:endParaRPr>
          </a:p>
          <a:p>
            <a:pPr marL="685800" lvl="0" indent="-318671" algn="just" rtl="0">
              <a:spcBef>
                <a:spcPts val="0"/>
              </a:spcBef>
              <a:spcAft>
                <a:spcPts val="0"/>
              </a:spcAft>
              <a:buClr>
                <a:schemeClr val="lt1"/>
              </a:buClr>
              <a:buSzPct val="100000"/>
              <a:buFont typeface="Arial"/>
              <a:buChar char="●"/>
            </a:pPr>
            <a:r>
              <a:rPr lang="en-GB" sz="2579" b="1" dirty="0">
                <a:latin typeface="Arial"/>
                <a:ea typeface="Arial"/>
                <a:cs typeface="Arial"/>
                <a:sym typeface="Arial"/>
              </a:rPr>
              <a:t>Edge:</a:t>
            </a:r>
            <a:r>
              <a:rPr lang="en-GB" sz="2579" dirty="0">
                <a:latin typeface="Arial"/>
                <a:ea typeface="Arial"/>
                <a:cs typeface="Arial"/>
                <a:sym typeface="Arial"/>
              </a:rPr>
              <a:t> This mode helps to clean edges &amp; corners.</a:t>
            </a:r>
            <a:endParaRPr sz="2579" dirty="0">
              <a:latin typeface="Arial"/>
              <a:ea typeface="Arial"/>
              <a:cs typeface="Arial"/>
              <a:sym typeface="Arial"/>
            </a:endParaRPr>
          </a:p>
          <a:p>
            <a:pPr marL="685800" lvl="0" indent="-318671" algn="just" rtl="0">
              <a:spcBef>
                <a:spcPts val="0"/>
              </a:spcBef>
              <a:spcAft>
                <a:spcPts val="0"/>
              </a:spcAft>
              <a:buClr>
                <a:schemeClr val="lt1"/>
              </a:buClr>
              <a:buSzPct val="100000"/>
              <a:buFont typeface="Arial"/>
              <a:buChar char="●"/>
            </a:pPr>
            <a:r>
              <a:rPr lang="en-GB" sz="2579" b="1" dirty="0">
                <a:latin typeface="Arial"/>
                <a:ea typeface="Arial"/>
                <a:cs typeface="Arial"/>
                <a:sym typeface="Arial"/>
              </a:rPr>
              <a:t>Quiet:</a:t>
            </a:r>
            <a:r>
              <a:rPr lang="en-GB" sz="2579" dirty="0">
                <a:latin typeface="Arial"/>
                <a:ea typeface="Arial"/>
                <a:cs typeface="Arial"/>
                <a:sym typeface="Arial"/>
              </a:rPr>
              <a:t> The mode helps to reduce noise levels while cleaning. It's helpful when you are at home.</a:t>
            </a:r>
            <a:endParaRPr sz="2579" dirty="0">
              <a:latin typeface="Arial"/>
              <a:ea typeface="Arial"/>
              <a:cs typeface="Arial"/>
              <a:sym typeface="Arial"/>
            </a:endParaRPr>
          </a:p>
          <a:p>
            <a:pPr marL="685800" lvl="0" indent="-318671" algn="just" rtl="0">
              <a:spcBef>
                <a:spcPts val="0"/>
              </a:spcBef>
              <a:spcAft>
                <a:spcPts val="0"/>
              </a:spcAft>
              <a:buClr>
                <a:schemeClr val="lt1"/>
              </a:buClr>
              <a:buSzPct val="100000"/>
              <a:buFont typeface="Arial"/>
              <a:buChar char="●"/>
            </a:pPr>
            <a:r>
              <a:rPr lang="en-GB" sz="2579" b="1" dirty="0">
                <a:latin typeface="Arial"/>
                <a:ea typeface="Arial"/>
                <a:cs typeface="Arial"/>
                <a:sym typeface="Arial"/>
              </a:rPr>
              <a:t>Remote control:</a:t>
            </a:r>
            <a:r>
              <a:rPr lang="en-GB" sz="2579" dirty="0">
                <a:latin typeface="Arial"/>
                <a:ea typeface="Arial"/>
                <a:cs typeface="Arial"/>
                <a:sym typeface="Arial"/>
              </a:rPr>
              <a:t> It allows the user to control the direction of the vacuum.</a:t>
            </a:r>
            <a:endParaRPr sz="2579" dirty="0">
              <a:latin typeface="Arial"/>
              <a:ea typeface="Arial"/>
              <a:cs typeface="Arial"/>
              <a:sym typeface="Arial"/>
            </a:endParaRPr>
          </a:p>
          <a:p>
            <a:pPr marL="0" lvl="0" indent="0" algn="just" rtl="0">
              <a:spcBef>
                <a:spcPts val="100"/>
              </a:spcBef>
              <a:spcAft>
                <a:spcPts val="1200"/>
              </a:spcAft>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199"/>
        <p:cNvGrpSpPr/>
        <p:nvPr/>
      </p:nvGrpSpPr>
      <p:grpSpPr>
        <a:xfrm>
          <a:off x="0" y="0"/>
          <a:ext cx="0" cy="0"/>
          <a:chOff x="0" y="0"/>
          <a:chExt cx="0" cy="0"/>
        </a:xfrm>
      </p:grpSpPr>
      <p:sp>
        <p:nvSpPr>
          <p:cNvPr id="200" name="Google Shape;200;p23"/>
          <p:cNvSpPr txBox="1">
            <a:spLocks noGrp="1"/>
          </p:cNvSpPr>
          <p:nvPr>
            <p:ph type="title"/>
          </p:nvPr>
        </p:nvSpPr>
        <p:spPr>
          <a:xfrm rot="10800000" flipH="1">
            <a:off x="8198900" y="153775"/>
            <a:ext cx="306300" cy="153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01" name="Google Shape;201;p23"/>
          <p:cNvSpPr txBox="1">
            <a:spLocks noGrp="1"/>
          </p:cNvSpPr>
          <p:nvPr>
            <p:ph type="body" idx="1"/>
          </p:nvPr>
        </p:nvSpPr>
        <p:spPr>
          <a:xfrm>
            <a:off x="1059425" y="639725"/>
            <a:ext cx="7661400" cy="4270722"/>
          </a:xfrm>
          <a:prstGeom prst="rect">
            <a:avLst/>
          </a:prstGeom>
        </p:spPr>
        <p:txBody>
          <a:bodyPr spcFirstLastPara="1" wrap="square" lIns="91425" tIns="91425" rIns="91425" bIns="91425" anchor="t" anchorCtr="0">
            <a:normAutofit fontScale="92500" lnSpcReduction="10000"/>
          </a:bodyPr>
          <a:lstStyle/>
          <a:p>
            <a:pPr marL="0" lvl="0" indent="0" algn="just" rtl="0">
              <a:lnSpc>
                <a:spcPct val="160000"/>
              </a:lnSpc>
              <a:spcBef>
                <a:spcPts val="400"/>
              </a:spcBef>
              <a:spcAft>
                <a:spcPts val="0"/>
              </a:spcAft>
              <a:buNone/>
            </a:pPr>
            <a:r>
              <a:rPr lang="en-GB" sz="2058" b="1" dirty="0">
                <a:solidFill>
                  <a:srgbClr val="0000FF"/>
                </a:solidFill>
                <a:latin typeface="Arial"/>
                <a:ea typeface="Arial"/>
                <a:cs typeface="Arial"/>
                <a:sym typeface="Arial"/>
              </a:rPr>
              <a:t>Wet mopping</a:t>
            </a:r>
            <a:endParaRPr sz="1608" b="1" dirty="0">
              <a:solidFill>
                <a:srgbClr val="0000FF"/>
              </a:solidFill>
              <a:latin typeface="Arial"/>
              <a:ea typeface="Arial"/>
              <a:cs typeface="Arial"/>
              <a:sym typeface="Arial"/>
            </a:endParaRPr>
          </a:p>
          <a:p>
            <a:pPr marL="0" lvl="0" indent="0" algn="just" rtl="0">
              <a:spcBef>
                <a:spcPts val="500"/>
              </a:spcBef>
              <a:spcAft>
                <a:spcPts val="0"/>
              </a:spcAft>
              <a:buNone/>
            </a:pPr>
            <a:r>
              <a:rPr lang="en-GB" sz="1558" b="1" dirty="0">
                <a:solidFill>
                  <a:srgbClr val="000000"/>
                </a:solidFill>
                <a:latin typeface="Arial"/>
                <a:ea typeface="Arial"/>
                <a:cs typeface="Arial"/>
                <a:sym typeface="Arial"/>
              </a:rPr>
              <a:t>Some models can also mop for wet cleaning, autonomously vacuuming and wet-mopping a floor in one pass (sweep and mop combo).</a:t>
            </a:r>
            <a:endParaRPr sz="1558" b="1" dirty="0">
              <a:solidFill>
                <a:srgbClr val="000000"/>
              </a:solidFill>
              <a:latin typeface="Arial"/>
              <a:ea typeface="Arial"/>
              <a:cs typeface="Arial"/>
              <a:sym typeface="Arial"/>
            </a:endParaRPr>
          </a:p>
          <a:p>
            <a:pPr marL="0" lvl="0" indent="0" algn="just" rtl="0">
              <a:spcBef>
                <a:spcPts val="500"/>
              </a:spcBef>
              <a:spcAft>
                <a:spcPts val="0"/>
              </a:spcAft>
              <a:buNone/>
            </a:pPr>
            <a:r>
              <a:rPr lang="en-GB" sz="1558" b="1" dirty="0">
                <a:solidFill>
                  <a:srgbClr val="000000"/>
                </a:solidFill>
                <a:latin typeface="Arial"/>
                <a:ea typeface="Arial"/>
                <a:cs typeface="Arial"/>
                <a:sym typeface="Arial"/>
              </a:rPr>
              <a:t>The mop is either manually wetted before attachment to the bottom of the robot or the robot maybe able to automatically spray water on to the floor before running over it.</a:t>
            </a:r>
            <a:endParaRPr sz="1558" b="1" dirty="0">
              <a:solidFill>
                <a:srgbClr val="000000"/>
              </a:solidFill>
              <a:latin typeface="Arial"/>
              <a:ea typeface="Arial"/>
              <a:cs typeface="Arial"/>
              <a:sym typeface="Arial"/>
            </a:endParaRPr>
          </a:p>
          <a:p>
            <a:pPr marL="0" lvl="0" indent="0" algn="just" rtl="0">
              <a:lnSpc>
                <a:spcPct val="160000"/>
              </a:lnSpc>
              <a:spcBef>
                <a:spcPts val="500"/>
              </a:spcBef>
              <a:spcAft>
                <a:spcPts val="0"/>
              </a:spcAft>
              <a:buNone/>
            </a:pPr>
            <a:r>
              <a:rPr lang="en-GB" sz="2058" b="1" dirty="0">
                <a:solidFill>
                  <a:srgbClr val="0000FF"/>
                </a:solidFill>
                <a:latin typeface="Arial"/>
                <a:ea typeface="Arial"/>
                <a:cs typeface="Arial"/>
                <a:sym typeface="Arial"/>
              </a:rPr>
              <a:t>Anti-drop</a:t>
            </a:r>
            <a:endParaRPr sz="1608" b="1" dirty="0">
              <a:solidFill>
                <a:srgbClr val="0000FF"/>
              </a:solidFill>
              <a:latin typeface="Arial"/>
              <a:ea typeface="Arial"/>
              <a:cs typeface="Arial"/>
              <a:sym typeface="Arial"/>
            </a:endParaRPr>
          </a:p>
          <a:p>
            <a:pPr marL="0" lvl="0" indent="0" algn="just" rtl="0">
              <a:spcBef>
                <a:spcPts val="500"/>
              </a:spcBef>
              <a:spcAft>
                <a:spcPts val="0"/>
              </a:spcAft>
              <a:buNone/>
            </a:pPr>
            <a:r>
              <a:rPr lang="en-GB" sz="1558" b="1" dirty="0">
                <a:solidFill>
                  <a:srgbClr val="000000"/>
                </a:solidFill>
                <a:latin typeface="Arial"/>
                <a:ea typeface="Arial"/>
                <a:cs typeface="Arial"/>
                <a:sym typeface="Arial"/>
              </a:rPr>
              <a:t>Most robots include anti-drop and anti-bump </a:t>
            </a:r>
            <a:r>
              <a:rPr lang="en-GB" sz="1558" b="1" dirty="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IR sensors</a:t>
            </a:r>
            <a:r>
              <a:rPr lang="en-GB" sz="1558" b="1" dirty="0">
                <a:solidFill>
                  <a:srgbClr val="000000"/>
                </a:solidFill>
                <a:latin typeface="Arial"/>
                <a:ea typeface="Arial"/>
                <a:cs typeface="Arial"/>
                <a:sym typeface="Arial"/>
              </a:rPr>
              <a:t>.</a:t>
            </a:r>
            <a:endParaRPr sz="1558" b="1" dirty="0">
              <a:solidFill>
                <a:srgbClr val="000000"/>
              </a:solidFill>
              <a:latin typeface="Arial"/>
              <a:ea typeface="Arial"/>
              <a:cs typeface="Arial"/>
              <a:sym typeface="Arial"/>
            </a:endParaRPr>
          </a:p>
          <a:p>
            <a:pPr marL="0" lvl="0" indent="0" algn="just" rtl="0">
              <a:lnSpc>
                <a:spcPct val="160000"/>
              </a:lnSpc>
              <a:spcBef>
                <a:spcPts val="500"/>
              </a:spcBef>
              <a:spcAft>
                <a:spcPts val="0"/>
              </a:spcAft>
              <a:buNone/>
            </a:pPr>
            <a:r>
              <a:rPr lang="en-GB" sz="2058" b="1" dirty="0">
                <a:solidFill>
                  <a:srgbClr val="0000FF"/>
                </a:solidFill>
                <a:latin typeface="Arial"/>
                <a:ea typeface="Arial"/>
                <a:cs typeface="Arial"/>
                <a:sym typeface="Arial"/>
              </a:rPr>
              <a:t>Anti-winding</a:t>
            </a:r>
            <a:endParaRPr sz="1608" b="1" dirty="0">
              <a:solidFill>
                <a:srgbClr val="0000FF"/>
              </a:solidFill>
              <a:latin typeface="Arial"/>
              <a:ea typeface="Arial"/>
              <a:cs typeface="Arial"/>
              <a:sym typeface="Arial"/>
            </a:endParaRPr>
          </a:p>
          <a:p>
            <a:pPr marL="0" lvl="0" indent="0" algn="just" rtl="0">
              <a:spcBef>
                <a:spcPts val="500"/>
              </a:spcBef>
              <a:spcAft>
                <a:spcPts val="0"/>
              </a:spcAft>
              <a:buNone/>
            </a:pPr>
            <a:r>
              <a:rPr lang="en-GB" sz="1558" b="1" dirty="0">
                <a:solidFill>
                  <a:srgbClr val="000000"/>
                </a:solidFill>
                <a:latin typeface="Arial"/>
                <a:ea typeface="Arial"/>
                <a:cs typeface="Arial"/>
                <a:sym typeface="Arial"/>
              </a:rPr>
              <a:t>When approaching obstacles, will automatically turn away.</a:t>
            </a:r>
            <a:endParaRPr sz="1558" b="1" dirty="0">
              <a:solidFill>
                <a:srgbClr val="000000"/>
              </a:solidFill>
              <a:latin typeface="Arial"/>
              <a:ea typeface="Arial"/>
              <a:cs typeface="Arial"/>
              <a:sym typeface="Arial"/>
            </a:endParaRPr>
          </a:p>
          <a:p>
            <a:pPr marL="0" lvl="0" indent="0" algn="just" rtl="0">
              <a:lnSpc>
                <a:spcPct val="160000"/>
              </a:lnSpc>
              <a:spcBef>
                <a:spcPts val="500"/>
              </a:spcBef>
              <a:spcAft>
                <a:spcPts val="0"/>
              </a:spcAft>
              <a:buNone/>
            </a:pPr>
            <a:r>
              <a:rPr lang="en-GB" sz="2058" b="1" dirty="0">
                <a:solidFill>
                  <a:srgbClr val="0000FF"/>
                </a:solidFill>
                <a:latin typeface="Arial"/>
                <a:ea typeface="Arial"/>
                <a:cs typeface="Arial"/>
                <a:sym typeface="Arial"/>
              </a:rPr>
              <a:t>Anti-twining</a:t>
            </a:r>
            <a:endParaRPr sz="1608" b="1" dirty="0">
              <a:solidFill>
                <a:srgbClr val="0000FF"/>
              </a:solidFill>
              <a:latin typeface="Arial"/>
              <a:ea typeface="Arial"/>
              <a:cs typeface="Arial"/>
              <a:sym typeface="Arial"/>
            </a:endParaRPr>
          </a:p>
          <a:p>
            <a:pPr marL="0" lvl="0" indent="0" algn="just" rtl="0">
              <a:spcBef>
                <a:spcPts val="500"/>
              </a:spcBef>
              <a:spcAft>
                <a:spcPts val="0"/>
              </a:spcAft>
              <a:buNone/>
            </a:pPr>
            <a:r>
              <a:rPr lang="en-GB" sz="1558" b="1" dirty="0">
                <a:solidFill>
                  <a:srgbClr val="000000"/>
                </a:solidFill>
                <a:latin typeface="Arial"/>
                <a:ea typeface="Arial"/>
                <a:cs typeface="Arial"/>
                <a:sym typeface="Arial"/>
              </a:rPr>
              <a:t>Prevents the robot getting twined by wires</a:t>
            </a:r>
            <a:r>
              <a:rPr lang="en-GB" sz="1558" dirty="0">
                <a:latin typeface="Arial"/>
                <a:ea typeface="Arial"/>
                <a:cs typeface="Arial"/>
                <a:sym typeface="Arial"/>
              </a:rPr>
              <a:t>.</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4"/>
          <p:cNvSpPr txBox="1">
            <a:spLocks noGrp="1"/>
          </p:cNvSpPr>
          <p:nvPr>
            <p:ph type="title"/>
          </p:nvPr>
        </p:nvSpPr>
        <p:spPr>
          <a:xfrm rot="10800000">
            <a:off x="7876425" y="261150"/>
            <a:ext cx="76800" cy="132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07" name="Google Shape;207;p24"/>
          <p:cNvSpPr txBox="1">
            <a:spLocks noGrp="1"/>
          </p:cNvSpPr>
          <p:nvPr>
            <p:ph type="body" idx="1"/>
          </p:nvPr>
        </p:nvSpPr>
        <p:spPr>
          <a:xfrm>
            <a:off x="1151550" y="593675"/>
            <a:ext cx="7630200" cy="4283700"/>
          </a:xfrm>
          <a:prstGeom prst="rect">
            <a:avLst/>
          </a:prstGeom>
        </p:spPr>
        <p:txBody>
          <a:bodyPr spcFirstLastPara="1" wrap="square" lIns="91425" tIns="91425" rIns="91425" bIns="91425" anchor="t" anchorCtr="0">
            <a:normAutofit fontScale="92500" lnSpcReduction="10000"/>
          </a:bodyPr>
          <a:lstStyle/>
          <a:p>
            <a:pPr marL="0" lvl="0" indent="0" algn="just" rtl="0">
              <a:lnSpc>
                <a:spcPct val="160000"/>
              </a:lnSpc>
              <a:spcBef>
                <a:spcPts val="400"/>
              </a:spcBef>
              <a:spcAft>
                <a:spcPts val="0"/>
              </a:spcAft>
              <a:buNone/>
            </a:pPr>
            <a:r>
              <a:rPr lang="en-GB" sz="1750" b="1" dirty="0">
                <a:solidFill>
                  <a:srgbClr val="00FFFF"/>
                </a:solidFill>
                <a:latin typeface="Arial"/>
                <a:ea typeface="Arial"/>
                <a:cs typeface="Arial"/>
                <a:sym typeface="Arial"/>
              </a:rPr>
              <a:t>Mapping</a:t>
            </a:r>
            <a:endParaRPr sz="1250" b="1" i="1" dirty="0">
              <a:latin typeface="Arial"/>
              <a:ea typeface="Arial"/>
              <a:cs typeface="Arial"/>
              <a:sym typeface="Arial"/>
            </a:endParaRPr>
          </a:p>
          <a:p>
            <a:pPr marL="0" lvl="0" indent="0" algn="just" rtl="0">
              <a:spcBef>
                <a:spcPts val="500"/>
              </a:spcBef>
              <a:spcAft>
                <a:spcPts val="0"/>
              </a:spcAft>
              <a:buNone/>
            </a:pPr>
            <a:r>
              <a:rPr lang="en-GB" sz="1500" b="1" dirty="0">
                <a:latin typeface="Arial"/>
                <a:ea typeface="Arial"/>
                <a:cs typeface="Arial"/>
                <a:sym typeface="Arial"/>
              </a:rPr>
              <a:t>The first robovacs used random navigation. This sometimes caused the unit to miss spots when cleaning or be unable to locate its base station to recharge, and did not provide the user a history of which spaces were cleaned.</a:t>
            </a:r>
            <a:endParaRPr sz="1500" b="1" dirty="0">
              <a:latin typeface="Arial"/>
              <a:ea typeface="Arial"/>
              <a:cs typeface="Arial"/>
              <a:sym typeface="Arial"/>
            </a:endParaRPr>
          </a:p>
          <a:p>
            <a:pPr marL="0" lvl="0" indent="0" algn="just" rtl="0">
              <a:spcBef>
                <a:spcPts val="500"/>
              </a:spcBef>
              <a:spcAft>
                <a:spcPts val="0"/>
              </a:spcAft>
              <a:buNone/>
            </a:pPr>
            <a:r>
              <a:rPr lang="en-GB" sz="1500" b="1" dirty="0">
                <a:latin typeface="Arial"/>
                <a:ea typeface="Arial"/>
                <a:cs typeface="Arial"/>
                <a:sym typeface="Arial"/>
              </a:rPr>
              <a:t>More sophisticated models include mapping ability. The unit can use gyro, camera, radar, and laser (</a:t>
            </a:r>
            <a:r>
              <a:rPr lang="en-GB" sz="1500" b="1" dirty="0">
                <a:uFill>
                  <a:noFill/>
                </a:uFill>
                <a:latin typeface="Arial"/>
                <a:ea typeface="Arial"/>
                <a:cs typeface="Arial"/>
                <a:sym typeface="Arial"/>
                <a:hlinkClick r:id="rId3"/>
              </a:rPr>
              <a:t>laser distance sensor</a:t>
            </a:r>
            <a:r>
              <a:rPr lang="en-GB" sz="1500" b="1" dirty="0">
                <a:latin typeface="Arial"/>
                <a:ea typeface="Arial"/>
                <a:cs typeface="Arial"/>
                <a:sym typeface="Arial"/>
              </a:rPr>
              <a:t> or LDS) guided systems to create a floor plan, which can be permanently stored for more efficiency, and updated with information on areas which have been (or have not been) cleaned. Thus, the cleaning efficiency is greatly improved and the repetition rate is reduced significantly.</a:t>
            </a:r>
            <a:endParaRPr sz="1500" b="1" dirty="0">
              <a:latin typeface="Arial"/>
              <a:ea typeface="Arial"/>
              <a:cs typeface="Arial"/>
              <a:sym typeface="Arial"/>
            </a:endParaRPr>
          </a:p>
          <a:p>
            <a:pPr marL="0" lvl="0" indent="0" algn="just" rtl="0">
              <a:spcBef>
                <a:spcPts val="500"/>
              </a:spcBef>
              <a:spcAft>
                <a:spcPts val="0"/>
              </a:spcAft>
              <a:buNone/>
            </a:pPr>
            <a:r>
              <a:rPr lang="en-GB" sz="1500" b="1" dirty="0">
                <a:latin typeface="Arial"/>
                <a:ea typeface="Arial"/>
                <a:cs typeface="Arial"/>
                <a:sym typeface="Arial"/>
              </a:rPr>
              <a:t>Models with a multiple floor plan feature can store several floor plans.</a:t>
            </a:r>
            <a:endParaRPr sz="1500" b="1" dirty="0">
              <a:latin typeface="Arial"/>
              <a:ea typeface="Arial"/>
              <a:cs typeface="Arial"/>
              <a:sym typeface="Arial"/>
            </a:endParaRPr>
          </a:p>
          <a:p>
            <a:pPr marL="0" lvl="0" indent="0" algn="just" rtl="0">
              <a:spcBef>
                <a:spcPts val="500"/>
              </a:spcBef>
              <a:spcAft>
                <a:spcPts val="0"/>
              </a:spcAft>
              <a:buNone/>
            </a:pPr>
            <a:endParaRPr sz="1250" b="1" dirty="0">
              <a:latin typeface="Arial"/>
              <a:ea typeface="Arial"/>
              <a:cs typeface="Arial"/>
              <a:sym typeface="Arial"/>
            </a:endParaRPr>
          </a:p>
          <a:p>
            <a:pPr marL="0" lvl="0" indent="0" algn="just" rtl="0">
              <a:lnSpc>
                <a:spcPct val="160000"/>
              </a:lnSpc>
              <a:spcBef>
                <a:spcPts val="500"/>
              </a:spcBef>
              <a:spcAft>
                <a:spcPts val="0"/>
              </a:spcAft>
              <a:buNone/>
            </a:pPr>
            <a:r>
              <a:rPr lang="en-GB" sz="1750" b="1" dirty="0">
                <a:solidFill>
                  <a:srgbClr val="00FFFF"/>
                </a:solidFill>
                <a:latin typeface="Arial"/>
                <a:ea typeface="Arial"/>
                <a:cs typeface="Arial"/>
                <a:sym typeface="Arial"/>
              </a:rPr>
              <a:t>Virtual No-Go lines</a:t>
            </a:r>
            <a:endParaRPr b="1" dirty="0">
              <a:solidFill>
                <a:srgbClr val="00FFFF"/>
              </a:solidFill>
              <a:latin typeface="Arial"/>
              <a:ea typeface="Arial"/>
              <a:cs typeface="Arial"/>
              <a:sym typeface="Arial"/>
            </a:endParaRPr>
          </a:p>
          <a:p>
            <a:pPr marL="0" lvl="0" indent="0" algn="just" rtl="0">
              <a:lnSpc>
                <a:spcPct val="160000"/>
              </a:lnSpc>
              <a:spcBef>
                <a:spcPts val="400"/>
              </a:spcBef>
              <a:spcAft>
                <a:spcPts val="0"/>
              </a:spcAft>
              <a:buNone/>
            </a:pPr>
            <a:r>
              <a:rPr lang="en-GB" sz="1608" b="1" dirty="0">
                <a:latin typeface="Arial"/>
                <a:ea typeface="Arial"/>
                <a:cs typeface="Arial"/>
                <a:sym typeface="Arial"/>
              </a:rPr>
              <a:t>Virtual No-Go lines set boundaries, to restrict the unit's movements to desired cleaning areas.</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211"/>
        <p:cNvGrpSpPr/>
        <p:nvPr/>
      </p:nvGrpSpPr>
      <p:grpSpPr>
        <a:xfrm>
          <a:off x="0" y="0"/>
          <a:ext cx="0" cy="0"/>
          <a:chOff x="0" y="0"/>
          <a:chExt cx="0" cy="0"/>
        </a:xfrm>
      </p:grpSpPr>
      <p:sp>
        <p:nvSpPr>
          <p:cNvPr id="212" name="Google Shape;212;p25"/>
          <p:cNvSpPr txBox="1">
            <a:spLocks noGrp="1"/>
          </p:cNvSpPr>
          <p:nvPr>
            <p:ph type="title"/>
          </p:nvPr>
        </p:nvSpPr>
        <p:spPr>
          <a:xfrm rot="10800000" flipH="1">
            <a:off x="8122125" y="230150"/>
            <a:ext cx="214200" cy="215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13" name="Google Shape;213;p25"/>
          <p:cNvSpPr txBox="1">
            <a:spLocks noGrp="1"/>
          </p:cNvSpPr>
          <p:nvPr>
            <p:ph type="body" idx="1"/>
          </p:nvPr>
        </p:nvSpPr>
        <p:spPr>
          <a:xfrm>
            <a:off x="1074775" y="445250"/>
            <a:ext cx="7983900" cy="4405820"/>
          </a:xfrm>
          <a:prstGeom prst="rect">
            <a:avLst/>
          </a:prstGeom>
        </p:spPr>
        <p:txBody>
          <a:bodyPr spcFirstLastPara="1" wrap="square" lIns="91425" tIns="91425" rIns="91425" bIns="91425" anchor="t" anchorCtr="0">
            <a:normAutofit fontScale="85000" lnSpcReduction="10000"/>
          </a:bodyPr>
          <a:lstStyle/>
          <a:p>
            <a:pPr marL="0" lvl="0" indent="0" algn="just" rtl="0">
              <a:lnSpc>
                <a:spcPct val="160000"/>
              </a:lnSpc>
              <a:spcBef>
                <a:spcPts val="400"/>
              </a:spcBef>
              <a:spcAft>
                <a:spcPts val="0"/>
              </a:spcAft>
              <a:buNone/>
            </a:pPr>
            <a:r>
              <a:rPr lang="en-GB" sz="1667" b="1" dirty="0">
                <a:solidFill>
                  <a:srgbClr val="0000FF"/>
                </a:solidFill>
                <a:latin typeface="Arial"/>
                <a:ea typeface="Arial"/>
                <a:cs typeface="Arial"/>
                <a:sym typeface="Arial"/>
              </a:rPr>
              <a:t>Quick recharge</a:t>
            </a:r>
            <a:endParaRPr sz="1217" b="1" dirty="0">
              <a:solidFill>
                <a:srgbClr val="0000FF"/>
              </a:solidFill>
              <a:latin typeface="Arial"/>
              <a:ea typeface="Arial"/>
              <a:cs typeface="Arial"/>
              <a:sym typeface="Arial"/>
            </a:endParaRPr>
          </a:p>
          <a:p>
            <a:pPr marL="0" lvl="0" indent="0" algn="just" rtl="0">
              <a:spcBef>
                <a:spcPts val="500"/>
              </a:spcBef>
              <a:spcAft>
                <a:spcPts val="0"/>
              </a:spcAft>
              <a:buNone/>
            </a:pPr>
            <a:r>
              <a:rPr lang="en-GB" sz="1400" b="1" dirty="0">
                <a:solidFill>
                  <a:srgbClr val="000000"/>
                </a:solidFill>
                <a:latin typeface="Arial"/>
                <a:ea typeface="Arial"/>
                <a:cs typeface="Arial"/>
                <a:sym typeface="Arial"/>
              </a:rPr>
              <a:t>Most robot vacuums come with a Lithium ion battery of around 2000 </a:t>
            </a:r>
            <a:r>
              <a:rPr lang="en-GB" sz="1400" b="1" dirty="0" err="1">
                <a:solidFill>
                  <a:srgbClr val="000000"/>
                </a:solidFill>
                <a:latin typeface="Arial"/>
                <a:ea typeface="Arial"/>
                <a:cs typeface="Arial"/>
                <a:sym typeface="Arial"/>
              </a:rPr>
              <a:t>mAh</a:t>
            </a:r>
            <a:r>
              <a:rPr lang="en-GB" sz="1400" b="1" dirty="0">
                <a:solidFill>
                  <a:srgbClr val="000000"/>
                </a:solidFill>
                <a:latin typeface="Arial"/>
                <a:ea typeface="Arial"/>
                <a:cs typeface="Arial"/>
                <a:sym typeface="Arial"/>
              </a:rPr>
              <a:t> that will last long enough to handle approximately 200 m</a:t>
            </a:r>
            <a:r>
              <a:rPr lang="en-GB" sz="1400" b="1" baseline="30000" dirty="0">
                <a:solidFill>
                  <a:srgbClr val="000000"/>
                </a:solidFill>
                <a:latin typeface="Arial"/>
                <a:ea typeface="Arial"/>
                <a:cs typeface="Arial"/>
                <a:sym typeface="Arial"/>
              </a:rPr>
              <a:t>2</a:t>
            </a:r>
            <a:r>
              <a:rPr lang="en-GB" sz="1400" b="1" dirty="0">
                <a:solidFill>
                  <a:srgbClr val="000000"/>
                </a:solidFill>
                <a:latin typeface="Arial"/>
                <a:ea typeface="Arial"/>
                <a:cs typeface="Arial"/>
                <a:sym typeface="Arial"/>
              </a:rPr>
              <a:t> of floor space (about 100 minutes).</a:t>
            </a:r>
            <a:endParaRPr sz="1400" b="1" dirty="0">
              <a:solidFill>
                <a:srgbClr val="000000"/>
              </a:solidFill>
              <a:latin typeface="Arial"/>
              <a:ea typeface="Arial"/>
              <a:cs typeface="Arial"/>
              <a:sym typeface="Arial"/>
            </a:endParaRPr>
          </a:p>
          <a:p>
            <a:pPr marL="0" lvl="0" indent="0" algn="just" rtl="0">
              <a:spcBef>
                <a:spcPts val="500"/>
              </a:spcBef>
              <a:spcAft>
                <a:spcPts val="0"/>
              </a:spcAft>
              <a:buNone/>
            </a:pPr>
            <a:r>
              <a:rPr lang="en-GB" sz="1400" b="1" dirty="0">
                <a:solidFill>
                  <a:srgbClr val="000000"/>
                </a:solidFill>
                <a:latin typeface="Arial"/>
                <a:ea typeface="Arial"/>
                <a:cs typeface="Arial"/>
                <a:sym typeface="Arial"/>
              </a:rPr>
              <a:t>Regular charge time is 5 to 6 hours</a:t>
            </a:r>
            <a:r>
              <a:rPr lang="en-GB" sz="1150" b="1" dirty="0">
                <a:solidFill>
                  <a:srgbClr val="000000"/>
                </a:solidFill>
                <a:latin typeface="Arial"/>
                <a:ea typeface="Arial"/>
                <a:cs typeface="Arial"/>
                <a:sym typeface="Arial"/>
              </a:rPr>
              <a:t>.</a:t>
            </a:r>
            <a:endParaRPr sz="1150" b="1" dirty="0">
              <a:solidFill>
                <a:srgbClr val="000000"/>
              </a:solidFill>
              <a:latin typeface="Arial"/>
              <a:ea typeface="Arial"/>
              <a:cs typeface="Arial"/>
              <a:sym typeface="Arial"/>
            </a:endParaRPr>
          </a:p>
          <a:p>
            <a:pPr marL="0" lvl="0" indent="0" algn="just" rtl="0">
              <a:lnSpc>
                <a:spcPct val="160000"/>
              </a:lnSpc>
              <a:spcBef>
                <a:spcPts val="500"/>
              </a:spcBef>
              <a:spcAft>
                <a:spcPts val="0"/>
              </a:spcAft>
              <a:buNone/>
            </a:pPr>
            <a:r>
              <a:rPr lang="en-GB" sz="1667" b="1" dirty="0">
                <a:solidFill>
                  <a:srgbClr val="0000FF"/>
                </a:solidFill>
                <a:latin typeface="Arial"/>
                <a:ea typeface="Arial"/>
                <a:cs typeface="Arial"/>
                <a:sym typeface="Arial"/>
              </a:rPr>
              <a:t>Schedule</a:t>
            </a:r>
            <a:endParaRPr sz="1217" b="1" dirty="0">
              <a:solidFill>
                <a:srgbClr val="0000FF"/>
              </a:solidFill>
              <a:latin typeface="Arial"/>
              <a:ea typeface="Arial"/>
              <a:cs typeface="Arial"/>
              <a:sym typeface="Arial"/>
            </a:endParaRPr>
          </a:p>
          <a:p>
            <a:pPr marL="0" lvl="0" indent="0" algn="just" rtl="0">
              <a:lnSpc>
                <a:spcPct val="160000"/>
              </a:lnSpc>
              <a:spcBef>
                <a:spcPts val="400"/>
              </a:spcBef>
              <a:spcAft>
                <a:spcPts val="0"/>
              </a:spcAft>
              <a:buNone/>
            </a:pPr>
            <a:r>
              <a:rPr lang="en-GB" sz="1400" b="1" dirty="0">
                <a:solidFill>
                  <a:srgbClr val="000000"/>
                </a:solidFill>
                <a:latin typeface="Arial"/>
                <a:ea typeface="Arial"/>
                <a:cs typeface="Arial"/>
                <a:sym typeface="Arial"/>
              </a:rPr>
              <a:t>Scheduled daily cleaning. All-Timetable means a full week of different daily schedules can be programmed.</a:t>
            </a:r>
            <a:endParaRPr sz="1400" b="1" dirty="0">
              <a:solidFill>
                <a:srgbClr val="000000"/>
              </a:solidFill>
              <a:latin typeface="Arial"/>
              <a:ea typeface="Arial"/>
              <a:cs typeface="Arial"/>
              <a:sym typeface="Arial"/>
            </a:endParaRPr>
          </a:p>
          <a:p>
            <a:pPr marL="0" lvl="0" indent="0" algn="just" rtl="0">
              <a:lnSpc>
                <a:spcPct val="160000"/>
              </a:lnSpc>
              <a:spcBef>
                <a:spcPts val="400"/>
              </a:spcBef>
              <a:spcAft>
                <a:spcPts val="0"/>
              </a:spcAft>
              <a:buNone/>
            </a:pPr>
            <a:r>
              <a:rPr lang="en-GB" sz="1667" b="1" dirty="0">
                <a:solidFill>
                  <a:srgbClr val="0000FF"/>
                </a:solidFill>
                <a:latin typeface="Arial"/>
                <a:ea typeface="Arial"/>
                <a:cs typeface="Arial"/>
                <a:sym typeface="Arial"/>
              </a:rPr>
              <a:t>Connected app</a:t>
            </a:r>
            <a:endParaRPr sz="1217" b="1" dirty="0">
              <a:solidFill>
                <a:srgbClr val="0000FF"/>
              </a:solidFill>
              <a:latin typeface="Arial"/>
              <a:ea typeface="Arial"/>
              <a:cs typeface="Arial"/>
              <a:sym typeface="Arial"/>
            </a:endParaRPr>
          </a:p>
          <a:p>
            <a:pPr marL="0" lvl="0" indent="0" algn="just" rtl="0">
              <a:lnSpc>
                <a:spcPct val="160000"/>
              </a:lnSpc>
              <a:spcBef>
                <a:spcPts val="400"/>
              </a:spcBef>
              <a:spcAft>
                <a:spcPts val="0"/>
              </a:spcAft>
              <a:buNone/>
            </a:pPr>
            <a:r>
              <a:rPr lang="en-GB" sz="1500" b="1" dirty="0">
                <a:solidFill>
                  <a:srgbClr val="000000"/>
                </a:solidFill>
                <a:latin typeface="Arial"/>
                <a:ea typeface="Arial"/>
                <a:cs typeface="Arial"/>
                <a:sym typeface="Arial"/>
              </a:rPr>
              <a:t>Some models allow control of the unit using an app over a </a:t>
            </a:r>
            <a:r>
              <a:rPr lang="en-GB" sz="1500" b="1" dirty="0" err="1">
                <a:solidFill>
                  <a:srgbClr val="000000"/>
                </a:solidFill>
                <a:latin typeface="Arial"/>
                <a:ea typeface="Arial"/>
                <a:cs typeface="Arial"/>
                <a:sym typeface="Arial"/>
              </a:rPr>
              <a:t>WiFi</a:t>
            </a:r>
            <a:r>
              <a:rPr lang="en-GB" sz="1500" b="1" dirty="0">
                <a:solidFill>
                  <a:srgbClr val="000000"/>
                </a:solidFill>
                <a:latin typeface="Arial"/>
                <a:ea typeface="Arial"/>
                <a:cs typeface="Arial"/>
                <a:sym typeface="Arial"/>
              </a:rPr>
              <a:t> connection, from your smartphone or connected home automation device, e.g. </a:t>
            </a:r>
            <a:r>
              <a:rPr lang="en-GB" sz="1500" b="1" dirty="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Amazon Alexa</a:t>
            </a:r>
            <a:r>
              <a:rPr lang="en-GB" sz="1500" b="1" dirty="0">
                <a:solidFill>
                  <a:srgbClr val="000000"/>
                </a:solidFill>
                <a:latin typeface="Arial"/>
                <a:ea typeface="Arial"/>
                <a:cs typeface="Arial"/>
                <a:sym typeface="Arial"/>
              </a:rPr>
              <a:t> and the </a:t>
            </a:r>
            <a:r>
              <a:rPr lang="en-GB" sz="1500" b="1" dirty="0">
                <a:solidFill>
                  <a:srgbClr val="000000"/>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Google Assistant</a:t>
            </a:r>
            <a:r>
              <a:rPr lang="en-GB" sz="1500" b="1" dirty="0">
                <a:solidFill>
                  <a:srgbClr val="000000"/>
                </a:solidFill>
                <a:latin typeface="Arial"/>
                <a:ea typeface="Arial"/>
                <a:cs typeface="Arial"/>
                <a:sym typeface="Arial"/>
              </a:rPr>
              <a:t>.</a:t>
            </a:r>
            <a:endParaRPr sz="1500" b="1" dirty="0">
              <a:solidFill>
                <a:srgbClr val="000000"/>
              </a:solidFill>
              <a:latin typeface="Arial"/>
              <a:ea typeface="Arial"/>
              <a:cs typeface="Arial"/>
              <a:sym typeface="Arial"/>
            </a:endParaRPr>
          </a:p>
          <a:p>
            <a:pPr marL="0" lvl="0" indent="0" algn="just" rtl="0">
              <a:lnSpc>
                <a:spcPct val="160000"/>
              </a:lnSpc>
              <a:spcBef>
                <a:spcPts val="400"/>
              </a:spcBef>
              <a:spcAft>
                <a:spcPts val="0"/>
              </a:spcAft>
              <a:buNone/>
            </a:pPr>
            <a:r>
              <a:rPr lang="en-GB" sz="1667" b="1" dirty="0">
                <a:solidFill>
                  <a:srgbClr val="0000FF"/>
                </a:solidFill>
                <a:latin typeface="Arial"/>
                <a:ea typeface="Arial"/>
                <a:cs typeface="Arial"/>
                <a:sym typeface="Arial"/>
              </a:rPr>
              <a:t>Software upgrades</a:t>
            </a:r>
            <a:endParaRPr sz="1217" b="1" dirty="0">
              <a:solidFill>
                <a:srgbClr val="0000FF"/>
              </a:solidFill>
              <a:latin typeface="Arial"/>
              <a:ea typeface="Arial"/>
              <a:cs typeface="Arial"/>
              <a:sym typeface="Arial"/>
            </a:endParaRPr>
          </a:p>
          <a:p>
            <a:pPr marL="0" lvl="0" indent="0" algn="just" rtl="0">
              <a:lnSpc>
                <a:spcPct val="160000"/>
              </a:lnSpc>
              <a:spcBef>
                <a:spcPts val="400"/>
              </a:spcBef>
              <a:spcAft>
                <a:spcPts val="0"/>
              </a:spcAft>
              <a:buNone/>
            </a:pPr>
            <a:r>
              <a:rPr lang="en-GB" sz="1400" b="1" dirty="0">
                <a:solidFill>
                  <a:srgbClr val="000000"/>
                </a:solidFill>
                <a:latin typeface="Arial"/>
                <a:ea typeface="Arial"/>
                <a:cs typeface="Arial"/>
                <a:sym typeface="Arial"/>
              </a:rPr>
              <a:t>Some units are able to receive </a:t>
            </a:r>
            <a:r>
              <a:rPr lang="en-GB" sz="1400" b="1" dirty="0">
                <a:solidFill>
                  <a:srgbClr val="000000"/>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over the air</a:t>
            </a:r>
            <a:r>
              <a:rPr lang="en-GB" sz="1400" b="1" dirty="0">
                <a:solidFill>
                  <a:srgbClr val="000000"/>
                </a:solidFill>
                <a:latin typeface="Arial"/>
                <a:ea typeface="Arial"/>
                <a:cs typeface="Arial"/>
                <a:sym typeface="Arial"/>
              </a:rPr>
              <a:t> (OTA) firmware updates.</a:t>
            </a:r>
            <a:endParaRPr sz="1400" b="1" dirty="0">
              <a:solidFill>
                <a:srgbClr val="000000"/>
              </a:solidFill>
              <a:latin typeface="Arial"/>
              <a:ea typeface="Arial"/>
              <a:cs typeface="Arial"/>
              <a:sym typeface="Arial"/>
            </a:endParaRPr>
          </a:p>
          <a:p>
            <a:pPr marL="0" lvl="0" indent="0" algn="just" rtl="0">
              <a:lnSpc>
                <a:spcPct val="160000"/>
              </a:lnSpc>
              <a:spcBef>
                <a:spcPts val="400"/>
              </a:spcBef>
              <a:spcAft>
                <a:spcPts val="0"/>
              </a:spcAft>
              <a:buNone/>
            </a:pPr>
            <a:r>
              <a:rPr lang="en-GB" sz="1667" b="1" dirty="0">
                <a:solidFill>
                  <a:srgbClr val="0000FF"/>
                </a:solidFill>
                <a:latin typeface="Arial"/>
                <a:ea typeface="Arial"/>
                <a:cs typeface="Arial"/>
                <a:sym typeface="Arial"/>
              </a:rPr>
              <a:t>HEPA Filters</a:t>
            </a:r>
            <a:endParaRPr sz="1217" b="1" dirty="0">
              <a:solidFill>
                <a:srgbClr val="0000FF"/>
              </a:solidFill>
              <a:latin typeface="Arial"/>
              <a:ea typeface="Arial"/>
              <a:cs typeface="Arial"/>
              <a:sym typeface="Arial"/>
            </a:endParaRPr>
          </a:p>
          <a:p>
            <a:pPr marL="0" lvl="0" indent="0" algn="just" rtl="0">
              <a:spcBef>
                <a:spcPts val="500"/>
              </a:spcBef>
              <a:spcAft>
                <a:spcPts val="0"/>
              </a:spcAft>
              <a:buNone/>
            </a:pPr>
            <a:r>
              <a:rPr lang="en-GB" sz="1600" b="1" dirty="0">
                <a:solidFill>
                  <a:srgbClr val="000000"/>
                </a:solidFill>
                <a:latin typeface="Arial"/>
                <a:ea typeface="Arial"/>
                <a:cs typeface="Arial"/>
                <a:sym typeface="Arial"/>
              </a:rPr>
              <a:t>The </a:t>
            </a:r>
            <a:r>
              <a:rPr lang="en-GB" sz="1600" b="1" dirty="0">
                <a:solidFill>
                  <a:srgbClr val="000000"/>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HEPA</a:t>
            </a:r>
            <a:r>
              <a:rPr lang="en-GB" sz="1600" b="1" dirty="0">
                <a:solidFill>
                  <a:srgbClr val="000000"/>
                </a:solidFill>
                <a:latin typeface="Arial"/>
                <a:ea typeface="Arial"/>
                <a:cs typeface="Arial"/>
                <a:sym typeface="Arial"/>
              </a:rPr>
              <a:t> Filters are industry standard now for robot vacuum cleaners.</a:t>
            </a:r>
            <a:endParaRPr sz="1600" b="1" dirty="0">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700">
        <p14:gallery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6"/>
          <p:cNvSpPr txBox="1">
            <a:spLocks noGrp="1"/>
          </p:cNvSpPr>
          <p:nvPr>
            <p:ph type="title"/>
          </p:nvPr>
        </p:nvSpPr>
        <p:spPr>
          <a:xfrm>
            <a:off x="1312850" y="332325"/>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sz="3177" b="1" u="sng">
              <a:solidFill>
                <a:srgbClr val="FF00FF"/>
              </a:solidFill>
            </a:endParaRPr>
          </a:p>
          <a:p>
            <a:pPr marL="0" lvl="0" indent="0" algn="l" rtl="0">
              <a:spcBef>
                <a:spcPts val="0"/>
              </a:spcBef>
              <a:spcAft>
                <a:spcPts val="0"/>
              </a:spcAft>
              <a:buNone/>
            </a:pPr>
            <a:r>
              <a:rPr lang="en-GB" sz="2955" b="1" u="sng">
                <a:solidFill>
                  <a:srgbClr val="00FFFF"/>
                </a:solidFill>
              </a:rPr>
              <a:t>What is automatic docking system &amp; how it works ?</a:t>
            </a:r>
            <a:endParaRPr sz="2400"/>
          </a:p>
        </p:txBody>
      </p:sp>
      <p:sp>
        <p:nvSpPr>
          <p:cNvPr id="219" name="Google Shape;219;p26"/>
          <p:cNvSpPr txBox="1">
            <a:spLocks noGrp="1"/>
          </p:cNvSpPr>
          <p:nvPr>
            <p:ph type="body" idx="1"/>
          </p:nvPr>
        </p:nvSpPr>
        <p:spPr>
          <a:xfrm>
            <a:off x="1420325" y="1782500"/>
            <a:ext cx="7038900" cy="2911200"/>
          </a:xfrm>
          <a:prstGeom prst="rect">
            <a:avLst/>
          </a:prstGeom>
        </p:spPr>
        <p:txBody>
          <a:bodyPr spcFirstLastPara="1" wrap="square" lIns="91425" tIns="91425" rIns="91425" bIns="91425" anchor="t" anchorCtr="0">
            <a:normAutofit fontScale="92500"/>
          </a:bodyPr>
          <a:lstStyle/>
          <a:p>
            <a:pPr marL="0" lvl="0" indent="0" algn="just" rtl="0">
              <a:spcBef>
                <a:spcPts val="0"/>
              </a:spcBef>
              <a:spcAft>
                <a:spcPts val="1200"/>
              </a:spcAft>
              <a:buNone/>
            </a:pPr>
            <a:r>
              <a:rPr lang="en-GB" sz="1800" dirty="0"/>
              <a:t>If the cleaning robot wants to recharge by itself whenever the battery voltage is low, it must be able to navigate back to the docking area and connect with the docking station automatically. Some key techniques include self-localization, global and local path planning, docking and charging status detection, and fault-tolerant processing. Before reaching the docking area, the robot mainly depends on its own locomotion capabilities to work. In the final docking process, the robot and the docking station work cooperatively to complete the task</a:t>
            </a:r>
            <a:endParaRPr sz="1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7"/>
          <p:cNvSpPr txBox="1">
            <a:spLocks noGrp="1"/>
          </p:cNvSpPr>
          <p:nvPr>
            <p:ph type="title"/>
          </p:nvPr>
        </p:nvSpPr>
        <p:spPr>
          <a:xfrm rot="10800000" flipH="1">
            <a:off x="8183550" y="337650"/>
            <a:ext cx="153000" cy="5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25" name="Google Shape;225;p27"/>
          <p:cNvSpPr txBox="1">
            <a:spLocks noGrp="1"/>
          </p:cNvSpPr>
          <p:nvPr>
            <p:ph type="body" idx="1"/>
          </p:nvPr>
        </p:nvSpPr>
        <p:spPr>
          <a:xfrm>
            <a:off x="1206075" y="3357440"/>
            <a:ext cx="7038900" cy="1561655"/>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100" dirty="0"/>
              <a:t> </a:t>
            </a:r>
            <a:r>
              <a:rPr lang="en-GB" sz="1800" dirty="0"/>
              <a:t>A docking method based on the self-localization of the robot and the infrared detectors of the docking station is proposed. The robot can navigate back to the docking station for recharging operations when the on-board battery is too low. </a:t>
            </a:r>
            <a:endParaRPr sz="1800" dirty="0"/>
          </a:p>
        </p:txBody>
      </p:sp>
      <p:pic>
        <p:nvPicPr>
          <p:cNvPr id="226" name="Google Shape;226;p27"/>
          <p:cNvPicPr preferRelativeResize="0"/>
          <p:nvPr/>
        </p:nvPicPr>
        <p:blipFill>
          <a:blip r:embed="rId3">
            <a:alphaModFix/>
          </a:blip>
          <a:stretch>
            <a:fillRect/>
          </a:stretch>
        </p:blipFill>
        <p:spPr>
          <a:xfrm>
            <a:off x="2028175" y="393750"/>
            <a:ext cx="5076525" cy="27698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Shape 230"/>
        <p:cNvGrpSpPr/>
        <p:nvPr/>
      </p:nvGrpSpPr>
      <p:grpSpPr>
        <a:xfrm>
          <a:off x="0" y="0"/>
          <a:ext cx="0" cy="0"/>
          <a:chOff x="0" y="0"/>
          <a:chExt cx="0" cy="0"/>
        </a:xfrm>
      </p:grpSpPr>
      <p:pic>
        <p:nvPicPr>
          <p:cNvPr id="231" name="Google Shape;231;p28"/>
          <p:cNvPicPr preferRelativeResize="0"/>
          <p:nvPr/>
        </p:nvPicPr>
        <p:blipFill>
          <a:blip r:embed="rId3">
            <a:alphaModFix/>
          </a:blip>
          <a:stretch>
            <a:fillRect/>
          </a:stretch>
        </p:blipFill>
        <p:spPr>
          <a:xfrm>
            <a:off x="0" y="742950"/>
            <a:ext cx="9144000" cy="36576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9"/>
          <p:cNvSpPr txBox="1">
            <a:spLocks noGrp="1"/>
          </p:cNvSpPr>
          <p:nvPr>
            <p:ph type="title"/>
          </p:nvPr>
        </p:nvSpPr>
        <p:spPr>
          <a:xfrm>
            <a:off x="1356000" y="153625"/>
            <a:ext cx="7038900" cy="85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360" b="1" u="sng">
                <a:solidFill>
                  <a:srgbClr val="FF00FF"/>
                </a:solidFill>
              </a:rPr>
              <a:t>APPROACH 1</a:t>
            </a:r>
            <a:endParaRPr sz="2360" b="1" u="sng">
              <a:solidFill>
                <a:srgbClr val="FF00FF"/>
              </a:solidFill>
            </a:endParaRPr>
          </a:p>
          <a:p>
            <a:pPr marL="0" lvl="0" indent="0" algn="l" rtl="0">
              <a:spcBef>
                <a:spcPts val="0"/>
              </a:spcBef>
              <a:spcAft>
                <a:spcPts val="0"/>
              </a:spcAft>
              <a:buSzPts val="990"/>
              <a:buNone/>
            </a:pPr>
            <a:r>
              <a:rPr lang="en-GB" sz="2160" b="1" u="sng">
                <a:solidFill>
                  <a:srgbClr val="00FF00"/>
                </a:solidFill>
              </a:rPr>
              <a:t>CODE:-</a:t>
            </a:r>
            <a:endParaRPr sz="2160" b="1" u="sng">
              <a:solidFill>
                <a:srgbClr val="00FF00"/>
              </a:solidFill>
            </a:endParaRPr>
          </a:p>
        </p:txBody>
      </p:sp>
      <p:sp>
        <p:nvSpPr>
          <p:cNvPr id="237" name="Google Shape;237;p29"/>
          <p:cNvSpPr txBox="1">
            <a:spLocks noGrp="1"/>
          </p:cNvSpPr>
          <p:nvPr>
            <p:ph type="body" idx="1"/>
          </p:nvPr>
        </p:nvSpPr>
        <p:spPr>
          <a:xfrm>
            <a:off x="1356000" y="1006225"/>
            <a:ext cx="7038900" cy="39822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275"/>
              <a:buNone/>
            </a:pPr>
            <a:r>
              <a:rPr lang="en-GB" sz="1225" b="1">
                <a:solidFill>
                  <a:srgbClr val="00FFFF"/>
                </a:solidFill>
              </a:rPr>
              <a:t>import base64</a:t>
            </a:r>
            <a:endParaRPr sz="1225" b="1">
              <a:solidFill>
                <a:srgbClr val="00FFFF"/>
              </a:solidFill>
            </a:endParaRPr>
          </a:p>
          <a:p>
            <a:pPr marL="0" lvl="0" indent="0" algn="l" rtl="0">
              <a:lnSpc>
                <a:spcPct val="95000"/>
              </a:lnSpc>
              <a:spcBef>
                <a:spcPts val="1200"/>
              </a:spcBef>
              <a:spcAft>
                <a:spcPts val="0"/>
              </a:spcAft>
              <a:buSzPts val="275"/>
              <a:buNone/>
            </a:pPr>
            <a:r>
              <a:rPr lang="en-GB" sz="1225" b="1">
                <a:solidFill>
                  <a:srgbClr val="00FFFF"/>
                </a:solidFill>
              </a:rPr>
              <a:t>import requests</a:t>
            </a:r>
            <a:endParaRPr sz="1225" b="1">
              <a:solidFill>
                <a:srgbClr val="00FFFF"/>
              </a:solidFill>
            </a:endParaRPr>
          </a:p>
          <a:p>
            <a:pPr marL="0" lvl="0" indent="0" algn="l" rtl="0">
              <a:lnSpc>
                <a:spcPct val="95000"/>
              </a:lnSpc>
              <a:spcBef>
                <a:spcPts val="1200"/>
              </a:spcBef>
              <a:spcAft>
                <a:spcPts val="0"/>
              </a:spcAft>
              <a:buSzPts val="275"/>
              <a:buNone/>
            </a:pPr>
            <a:r>
              <a:rPr lang="en-GB" sz="1225" b="1">
                <a:solidFill>
                  <a:srgbClr val="00FFFF"/>
                </a:solidFill>
              </a:rPr>
              <a:t>img_filepath = "path/to/image.jpg"</a:t>
            </a:r>
            <a:endParaRPr sz="1225" b="1">
              <a:solidFill>
                <a:srgbClr val="00FFFF"/>
              </a:solidFill>
            </a:endParaRPr>
          </a:p>
          <a:p>
            <a:pPr marL="0" lvl="0" indent="0" algn="l" rtl="0">
              <a:lnSpc>
                <a:spcPct val="95000"/>
              </a:lnSpc>
              <a:spcBef>
                <a:spcPts val="1200"/>
              </a:spcBef>
              <a:spcAft>
                <a:spcPts val="0"/>
              </a:spcAft>
              <a:buSzPts val="275"/>
              <a:buNone/>
            </a:pPr>
            <a:r>
              <a:rPr lang="en-GB" sz="1225" b="1">
                <a:solidFill>
                  <a:srgbClr val="00FFFF"/>
                </a:solidFill>
              </a:rPr>
              <a:t>with open(img_filepath, "rb") as f:</a:t>
            </a:r>
            <a:endParaRPr sz="1225" b="1">
              <a:solidFill>
                <a:srgbClr val="00FFFF"/>
              </a:solidFill>
            </a:endParaRPr>
          </a:p>
          <a:p>
            <a:pPr marL="0" lvl="0" indent="0" algn="l" rtl="0">
              <a:lnSpc>
                <a:spcPct val="95000"/>
              </a:lnSpc>
              <a:spcBef>
                <a:spcPts val="1200"/>
              </a:spcBef>
              <a:spcAft>
                <a:spcPts val="0"/>
              </a:spcAft>
              <a:buSzPts val="275"/>
              <a:buNone/>
            </a:pPr>
            <a:r>
              <a:rPr lang="en-GB" sz="1225" b="1">
                <a:solidFill>
                  <a:srgbClr val="00FFFF"/>
                </a:solidFill>
              </a:rPr>
              <a:t>image_string = base64.b64encode(f.read()).decode("utf-8")</a:t>
            </a:r>
            <a:endParaRPr sz="1225" b="1">
              <a:solidFill>
                <a:srgbClr val="00FFFF"/>
              </a:solidFill>
            </a:endParaRPr>
          </a:p>
          <a:p>
            <a:pPr marL="0" lvl="0" indent="0" algn="l" rtl="0">
              <a:lnSpc>
                <a:spcPct val="95000"/>
              </a:lnSpc>
              <a:spcBef>
                <a:spcPts val="1200"/>
              </a:spcBef>
              <a:spcAft>
                <a:spcPts val="0"/>
              </a:spcAft>
              <a:buSzPts val="275"/>
              <a:buNone/>
            </a:pPr>
            <a:r>
              <a:rPr lang="en-GB" sz="1225" b="1">
                <a:solidFill>
                  <a:srgbClr val="00FFFF"/>
                </a:solidFill>
              </a:rPr>
              <a:t>response = requests.post(</a:t>
            </a:r>
            <a:endParaRPr sz="1225" b="1">
              <a:solidFill>
                <a:srgbClr val="00FFFF"/>
              </a:solidFill>
            </a:endParaRPr>
          </a:p>
          <a:p>
            <a:pPr marL="0" lvl="0" indent="0" algn="l" rtl="0">
              <a:lnSpc>
                <a:spcPct val="95000"/>
              </a:lnSpc>
              <a:spcBef>
                <a:spcPts val="1200"/>
              </a:spcBef>
              <a:spcAft>
                <a:spcPts val="0"/>
              </a:spcAft>
              <a:buSzPts val="275"/>
              <a:buNone/>
            </a:pPr>
            <a:r>
              <a:rPr lang="en-GB" sz="1225" b="1">
                <a:solidFill>
                  <a:srgbClr val="00FFFF"/>
                </a:solidFill>
              </a:rPr>
              <a:t>url="http://localhost:38101/v1/predict/6ebce86e-72ef-48af-b1b2-444063aac049",</a:t>
            </a:r>
            <a:endParaRPr sz="1225" b="1">
              <a:solidFill>
                <a:srgbClr val="00FFFF"/>
              </a:solidFill>
            </a:endParaRPr>
          </a:p>
          <a:p>
            <a:pPr marL="0" lvl="0" indent="0" algn="l" rtl="0">
              <a:lnSpc>
                <a:spcPct val="95000"/>
              </a:lnSpc>
              <a:spcBef>
                <a:spcPts val="1200"/>
              </a:spcBef>
              <a:spcAft>
                <a:spcPts val="0"/>
              </a:spcAft>
              <a:buSzPts val="275"/>
              <a:buNone/>
            </a:pPr>
            <a:r>
              <a:rPr lang="en-GB" sz="1225" b="1">
                <a:solidFill>
                  <a:srgbClr val="00FFFF"/>
                </a:solidFill>
              </a:rPr>
              <a:t>json={"image": image_string}, )</a:t>
            </a:r>
            <a:endParaRPr sz="1225" b="1">
              <a:solidFill>
                <a:srgbClr val="00FFFF"/>
              </a:solidFill>
            </a:endParaRPr>
          </a:p>
          <a:p>
            <a:pPr marL="0" lvl="0" indent="0" algn="l" rtl="0">
              <a:lnSpc>
                <a:spcPct val="95000"/>
              </a:lnSpc>
              <a:spcBef>
                <a:spcPts val="1200"/>
              </a:spcBef>
              <a:spcAft>
                <a:spcPts val="0"/>
              </a:spcAft>
              <a:buSzPts val="275"/>
              <a:buNone/>
            </a:pPr>
            <a:r>
              <a:rPr lang="en-GB" sz="1225" b="1">
                <a:solidFill>
                  <a:srgbClr val="00FFFF"/>
                </a:solidFill>
              </a:rPr>
              <a:t>data = response.json()</a:t>
            </a:r>
            <a:endParaRPr sz="1225" b="1">
              <a:solidFill>
                <a:srgbClr val="00FFFF"/>
              </a:solidFill>
            </a:endParaRPr>
          </a:p>
          <a:p>
            <a:pPr marL="0" lvl="0" indent="0" algn="l" rtl="0">
              <a:lnSpc>
                <a:spcPct val="95000"/>
              </a:lnSpc>
              <a:spcBef>
                <a:spcPts val="1200"/>
              </a:spcBef>
              <a:spcAft>
                <a:spcPts val="0"/>
              </a:spcAft>
              <a:buSzPts val="275"/>
              <a:buNone/>
            </a:pPr>
            <a:r>
              <a:rPr lang="en-GB" sz="1225" b="1">
                <a:solidFill>
                  <a:srgbClr val="00FFFF"/>
                </a:solidFill>
              </a:rPr>
              <a:t>top_prediction = data["predictions"][0]</a:t>
            </a:r>
            <a:endParaRPr sz="1225" b="1">
              <a:solidFill>
                <a:srgbClr val="00FFFF"/>
              </a:solidFill>
            </a:endParaRPr>
          </a:p>
          <a:p>
            <a:pPr marL="0" lvl="0" indent="0" algn="l" rtl="0">
              <a:lnSpc>
                <a:spcPct val="95000"/>
              </a:lnSpc>
              <a:spcBef>
                <a:spcPts val="1200"/>
              </a:spcBef>
              <a:spcAft>
                <a:spcPts val="0"/>
              </a:spcAft>
              <a:buSzPts val="275"/>
              <a:buNone/>
            </a:pPr>
            <a:r>
              <a:rPr lang="en-GB" sz="1225" b="1">
                <a:solidFill>
                  <a:srgbClr val="00FFFF"/>
                </a:solidFill>
              </a:rPr>
              <a:t>print("predicted label:\t{}\nconfidence:\t\t{}"</a:t>
            </a:r>
            <a:endParaRPr sz="1225" b="1">
              <a:solidFill>
                <a:srgbClr val="00FFFF"/>
              </a:solidFill>
            </a:endParaRPr>
          </a:p>
          <a:p>
            <a:pPr marL="0" lvl="0" indent="0" algn="l" rtl="0">
              <a:lnSpc>
                <a:spcPct val="95000"/>
              </a:lnSpc>
              <a:spcBef>
                <a:spcPts val="1200"/>
              </a:spcBef>
              <a:spcAft>
                <a:spcPts val="1200"/>
              </a:spcAft>
              <a:buSzPts val="275"/>
              <a:buNone/>
            </a:pPr>
            <a:r>
              <a:rPr lang="en-GB" sz="1225" b="1">
                <a:solidFill>
                  <a:srgbClr val="00FFFF"/>
                </a:solidFill>
              </a:rPr>
              <a:t>.format(top_prediction["label"], top_prediction["confidence"]))</a:t>
            </a:r>
            <a:endParaRPr sz="1225" b="1">
              <a:solidFill>
                <a:srgbClr val="00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700" b="1" u="sng">
                <a:solidFill>
                  <a:srgbClr val="00FF00"/>
                </a:solidFill>
              </a:rPr>
              <a:t>EXPLANATION:-</a:t>
            </a:r>
            <a:endParaRPr sz="2700" b="1" u="sng">
              <a:solidFill>
                <a:srgbClr val="00FF00"/>
              </a:solidFill>
            </a:endParaRPr>
          </a:p>
        </p:txBody>
      </p:sp>
      <p:sp>
        <p:nvSpPr>
          <p:cNvPr id="243" name="Google Shape;243;p30"/>
          <p:cNvSpPr txBox="1">
            <a:spLocks noGrp="1"/>
          </p:cNvSpPr>
          <p:nvPr>
            <p:ph type="body" idx="1"/>
          </p:nvPr>
        </p:nvSpPr>
        <p:spPr>
          <a:xfrm>
            <a:off x="1297500" y="10301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a:t>This is an approach to achieve our aim using a Machine Learning Concept. Machine Learning is incorporating human like intelligence in machines, training them to act accordingly by learning from past experiences with the help of various algorithms &amp; mathematical functions. It allows the machine to learn from big data without being explicitly programmed. </a:t>
            </a:r>
            <a:endParaRPr sz="1500"/>
          </a:p>
          <a:p>
            <a:pPr marL="0" lvl="0" indent="0" algn="l" rtl="0">
              <a:spcBef>
                <a:spcPts val="1200"/>
              </a:spcBef>
              <a:spcAft>
                <a:spcPts val="0"/>
              </a:spcAft>
              <a:buNone/>
            </a:pPr>
            <a:r>
              <a:rPr lang="en-GB" sz="1500"/>
              <a:t>In this approach, we tried to train our bot virtually by using a software MS LOBE. It trains the model using the concept of reinforcement learning, where we as a user provides feedback to every action or result predicted by it. We provided the model a set of images - of a blank room and other of charging points, and trained it to differentiate between them. </a:t>
            </a:r>
            <a:endParaRPr sz="1500"/>
          </a:p>
          <a:p>
            <a:pPr marL="0" lvl="0" indent="0" algn="l" rtl="0">
              <a:spcBef>
                <a:spcPts val="1200"/>
              </a:spcBef>
              <a:spcAft>
                <a:spcPts val="1200"/>
              </a:spcAft>
              <a:buNone/>
            </a:pPr>
            <a:r>
              <a:rPr lang="en-GB" sz="1500"/>
              <a:t>We also used various test cases and when we got 100% accuracy of our model, we derived the code in Python for it (Code is written in the previous slide).</a:t>
            </a:r>
            <a:endParaRPr sz="15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1"/>
          <p:cNvSpPr txBox="1">
            <a:spLocks noGrp="1"/>
          </p:cNvSpPr>
          <p:nvPr>
            <p:ph type="body" idx="1"/>
          </p:nvPr>
        </p:nvSpPr>
        <p:spPr>
          <a:xfrm>
            <a:off x="1297500" y="1071575"/>
            <a:ext cx="7038900" cy="39915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ctr" rtl="0">
              <a:spcBef>
                <a:spcPts val="1200"/>
              </a:spcBef>
              <a:spcAft>
                <a:spcPts val="1200"/>
              </a:spcAft>
              <a:buNone/>
            </a:pPr>
            <a:r>
              <a:rPr lang="en-GB" sz="1600" b="1"/>
              <a:t>Data Set Provided</a:t>
            </a:r>
            <a:endParaRPr sz="1600" b="1"/>
          </a:p>
        </p:txBody>
      </p:sp>
      <p:sp>
        <p:nvSpPr>
          <p:cNvPr id="249" name="Google Shape;249;p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u="sng">
                <a:solidFill>
                  <a:srgbClr val="00FF00"/>
                </a:solidFill>
              </a:rPr>
              <a:t>OUTPUTS (1/3) :-</a:t>
            </a:r>
            <a:endParaRPr b="1" u="sng">
              <a:solidFill>
                <a:srgbClr val="00FF00"/>
              </a:solidFill>
            </a:endParaRPr>
          </a:p>
        </p:txBody>
      </p:sp>
      <p:pic>
        <p:nvPicPr>
          <p:cNvPr id="250" name="Google Shape;250;p31"/>
          <p:cNvPicPr preferRelativeResize="0"/>
          <p:nvPr/>
        </p:nvPicPr>
        <p:blipFill>
          <a:blip r:embed="rId3">
            <a:alphaModFix/>
          </a:blip>
          <a:stretch>
            <a:fillRect/>
          </a:stretch>
        </p:blipFill>
        <p:spPr>
          <a:xfrm>
            <a:off x="1458600" y="1071575"/>
            <a:ext cx="6709575" cy="3305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Shape 144"/>
        <p:cNvGrpSpPr/>
        <p:nvPr/>
      </p:nvGrpSpPr>
      <p:grpSpPr>
        <a:xfrm>
          <a:off x="0" y="0"/>
          <a:ext cx="0" cy="0"/>
          <a:chOff x="0" y="0"/>
          <a:chExt cx="0" cy="0"/>
        </a:xfrm>
      </p:grpSpPr>
      <p:sp>
        <p:nvSpPr>
          <p:cNvPr id="145" name="Google Shape;145;p14"/>
          <p:cNvSpPr txBox="1">
            <a:spLocks noGrp="1"/>
          </p:cNvSpPr>
          <p:nvPr>
            <p:ph type="title" idx="4294967295"/>
          </p:nvPr>
        </p:nvSpPr>
        <p:spPr>
          <a:xfrm>
            <a:off x="1550725" y="92125"/>
            <a:ext cx="6479400" cy="675600"/>
          </a:xfrm>
          <a:prstGeom prst="rect">
            <a:avLst/>
          </a:prstGeom>
          <a:ln w="28575" cap="flat" cmpd="sng">
            <a:solidFill>
              <a:srgbClr val="1155CC"/>
            </a:solidFill>
            <a:prstDash val="solid"/>
            <a:round/>
            <a:headEnd type="none" w="sm" len="sm"/>
            <a:tailEnd type="none" w="sm" len="sm"/>
          </a:ln>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solidFill>
                  <a:srgbClr val="00FFFF"/>
                </a:solidFill>
              </a:rPr>
              <a:t>                           </a:t>
            </a:r>
            <a:r>
              <a:rPr lang="en-GB" sz="3900" b="1">
                <a:solidFill>
                  <a:srgbClr val="0645AD"/>
                </a:solidFill>
                <a:latin typeface="Verdana"/>
                <a:ea typeface="Verdana"/>
                <a:cs typeface="Verdana"/>
                <a:sym typeface="Verdana"/>
              </a:rPr>
              <a:t>TOPIC</a:t>
            </a:r>
            <a:endParaRPr sz="3900" b="1">
              <a:solidFill>
                <a:srgbClr val="0645AD"/>
              </a:solidFill>
              <a:latin typeface="Verdana"/>
              <a:ea typeface="Verdana"/>
              <a:cs typeface="Verdana"/>
              <a:sym typeface="Verdana"/>
            </a:endParaRPr>
          </a:p>
        </p:txBody>
      </p:sp>
      <p:sp>
        <p:nvSpPr>
          <p:cNvPr id="146" name="Google Shape;146;p14"/>
          <p:cNvSpPr txBox="1">
            <a:spLocks noGrp="1"/>
          </p:cNvSpPr>
          <p:nvPr>
            <p:ph type="body" idx="4294967295"/>
          </p:nvPr>
        </p:nvSpPr>
        <p:spPr>
          <a:xfrm>
            <a:off x="8674850" y="258350"/>
            <a:ext cx="261000" cy="1968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endParaRPr/>
          </a:p>
          <a:p>
            <a:pPr marL="0" lvl="0" indent="0" algn="l" rtl="0">
              <a:spcBef>
                <a:spcPts val="1200"/>
              </a:spcBef>
              <a:spcAft>
                <a:spcPts val="1200"/>
              </a:spcAft>
              <a:buNone/>
            </a:pPr>
            <a:r>
              <a:rPr lang="en-GB" sz="4041" i="1">
                <a:solidFill>
                  <a:srgbClr val="00FFFF"/>
                </a:solidFill>
                <a:latin typeface="Oswald"/>
                <a:ea typeface="Oswald"/>
                <a:cs typeface="Oswald"/>
                <a:sym typeface="Oswald"/>
              </a:rPr>
              <a:t>                                </a:t>
            </a:r>
            <a:endParaRPr sz="2400">
              <a:solidFill>
                <a:srgbClr val="00FFFF"/>
              </a:solidFill>
            </a:endParaRPr>
          </a:p>
        </p:txBody>
      </p:sp>
      <p:pic>
        <p:nvPicPr>
          <p:cNvPr id="147" name="Google Shape;147;p14"/>
          <p:cNvPicPr preferRelativeResize="0"/>
          <p:nvPr/>
        </p:nvPicPr>
        <p:blipFill>
          <a:blip r:embed="rId3">
            <a:alphaModFix/>
          </a:blip>
          <a:stretch>
            <a:fillRect/>
          </a:stretch>
        </p:blipFill>
        <p:spPr>
          <a:xfrm>
            <a:off x="0" y="848838"/>
            <a:ext cx="9144000" cy="3445825"/>
          </a:xfrm>
          <a:prstGeom prst="rect">
            <a:avLst/>
          </a:prstGeom>
          <a:noFill/>
          <a:ln>
            <a:noFill/>
          </a:ln>
        </p:spPr>
      </p:pic>
      <p:pic>
        <p:nvPicPr>
          <p:cNvPr id="148" name="Google Shape;148;p14"/>
          <p:cNvPicPr preferRelativeResize="0"/>
          <p:nvPr/>
        </p:nvPicPr>
        <p:blipFill>
          <a:blip r:embed="rId4">
            <a:alphaModFix/>
          </a:blip>
          <a:stretch>
            <a:fillRect/>
          </a:stretch>
        </p:blipFill>
        <p:spPr>
          <a:xfrm>
            <a:off x="-571125" y="3410725"/>
            <a:ext cx="3450883" cy="2589674"/>
          </a:xfrm>
          <a:prstGeom prst="rect">
            <a:avLst/>
          </a:prstGeom>
          <a:noFill/>
          <a:ln>
            <a:noFill/>
          </a:ln>
        </p:spPr>
      </p:pic>
      <p:pic>
        <p:nvPicPr>
          <p:cNvPr id="149" name="Google Shape;149;p14"/>
          <p:cNvPicPr preferRelativeResize="0"/>
          <p:nvPr/>
        </p:nvPicPr>
        <p:blipFill>
          <a:blip r:embed="rId5">
            <a:alphaModFix/>
          </a:blip>
          <a:stretch>
            <a:fillRect/>
          </a:stretch>
        </p:blipFill>
        <p:spPr>
          <a:xfrm>
            <a:off x="6003300" y="2935650"/>
            <a:ext cx="3884525" cy="25896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6"/>
                                        </p:tgtEl>
                                        <p:attrNameLst>
                                          <p:attrName>style.visibility</p:attrName>
                                        </p:attrNameLst>
                                      </p:cBhvr>
                                      <p:to>
                                        <p:strVal val="visible"/>
                                      </p:to>
                                    </p:set>
                                    <p:animEffect transition="in" filter="fade">
                                      <p:cBhvr>
                                        <p:cTn id="7" dur="1000"/>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2"/>
          <p:cNvSpPr txBox="1">
            <a:spLocks noGrp="1"/>
          </p:cNvSpPr>
          <p:nvPr>
            <p:ph type="body" idx="1"/>
          </p:nvPr>
        </p:nvSpPr>
        <p:spPr>
          <a:xfrm>
            <a:off x="3477100" y="1172625"/>
            <a:ext cx="7038900" cy="35256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r>
              <a:rPr lang="en-GB" sz="1700" b="1"/>
              <a:t>Training in process</a:t>
            </a:r>
            <a:endParaRPr sz="1700" b="1"/>
          </a:p>
        </p:txBody>
      </p:sp>
      <p:sp>
        <p:nvSpPr>
          <p:cNvPr id="256" name="Google Shape;256;p32"/>
          <p:cNvSpPr txBox="1">
            <a:spLocks noGrp="1"/>
          </p:cNvSpPr>
          <p:nvPr>
            <p:ph type="title"/>
          </p:nvPr>
        </p:nvSpPr>
        <p:spPr>
          <a:xfrm>
            <a:off x="1827075" y="255025"/>
            <a:ext cx="6540000" cy="148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solidFill>
                  <a:srgbClr val="00FF00"/>
                </a:solidFill>
              </a:rPr>
              <a:t>(2/3)</a:t>
            </a:r>
            <a:endParaRPr b="1">
              <a:solidFill>
                <a:srgbClr val="00FF00"/>
              </a:solidFill>
            </a:endParaRPr>
          </a:p>
        </p:txBody>
      </p:sp>
      <p:pic>
        <p:nvPicPr>
          <p:cNvPr id="257" name="Google Shape;257;p32"/>
          <p:cNvPicPr preferRelativeResize="0"/>
          <p:nvPr/>
        </p:nvPicPr>
        <p:blipFill>
          <a:blip r:embed="rId3">
            <a:alphaModFix/>
          </a:blip>
          <a:stretch>
            <a:fillRect/>
          </a:stretch>
        </p:blipFill>
        <p:spPr>
          <a:xfrm>
            <a:off x="3228550" y="403825"/>
            <a:ext cx="2686900" cy="3621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3"/>
          <p:cNvSpPr txBox="1">
            <a:spLocks noGrp="1"/>
          </p:cNvSpPr>
          <p:nvPr>
            <p:ph type="title"/>
          </p:nvPr>
        </p:nvSpPr>
        <p:spPr>
          <a:xfrm>
            <a:off x="1297500" y="37840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u="sng">
                <a:solidFill>
                  <a:srgbClr val="00FF00"/>
                </a:solidFill>
              </a:rPr>
              <a:t>(3/3)</a:t>
            </a:r>
            <a:endParaRPr b="1" u="sng">
              <a:solidFill>
                <a:srgbClr val="00FF00"/>
              </a:solidFill>
            </a:endParaRPr>
          </a:p>
        </p:txBody>
      </p:sp>
      <p:sp>
        <p:nvSpPr>
          <p:cNvPr id="263" name="Google Shape;263;p33"/>
          <p:cNvSpPr txBox="1">
            <a:spLocks noGrp="1"/>
          </p:cNvSpPr>
          <p:nvPr>
            <p:ph type="body" idx="1"/>
          </p:nvPr>
        </p:nvSpPr>
        <p:spPr>
          <a:xfrm>
            <a:off x="1297500" y="1013350"/>
            <a:ext cx="7038900" cy="34653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ctr" rtl="0">
              <a:spcBef>
                <a:spcPts val="1200"/>
              </a:spcBef>
              <a:spcAft>
                <a:spcPts val="1200"/>
              </a:spcAft>
              <a:buNone/>
            </a:pPr>
            <a:r>
              <a:rPr lang="en-GB" sz="1600" b="1"/>
              <a:t>Correct Prediction</a:t>
            </a:r>
            <a:endParaRPr sz="1600" b="1"/>
          </a:p>
        </p:txBody>
      </p:sp>
      <p:pic>
        <p:nvPicPr>
          <p:cNvPr id="264" name="Google Shape;264;p33"/>
          <p:cNvPicPr preferRelativeResize="0"/>
          <p:nvPr/>
        </p:nvPicPr>
        <p:blipFill>
          <a:blip r:embed="rId3">
            <a:alphaModFix/>
          </a:blip>
          <a:stretch>
            <a:fillRect/>
          </a:stretch>
        </p:blipFill>
        <p:spPr>
          <a:xfrm>
            <a:off x="1950475" y="1013350"/>
            <a:ext cx="5895375" cy="28643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sz="3177" b="1" u="sng" dirty="0">
                <a:solidFill>
                  <a:srgbClr val="FF00FF"/>
                </a:solidFill>
              </a:rPr>
              <a:t>APPROACH 2</a:t>
            </a:r>
            <a:endParaRPr sz="3177" b="1" u="sng" dirty="0">
              <a:solidFill>
                <a:srgbClr val="FF00FF"/>
              </a:solidFill>
            </a:endParaRPr>
          </a:p>
          <a:p>
            <a:pPr marL="0" lvl="0" indent="0" algn="l" rtl="0">
              <a:spcBef>
                <a:spcPts val="0"/>
              </a:spcBef>
              <a:spcAft>
                <a:spcPts val="0"/>
              </a:spcAft>
              <a:buNone/>
            </a:pPr>
            <a:r>
              <a:rPr lang="en-GB" sz="2955" b="1" u="sng" dirty="0">
                <a:solidFill>
                  <a:srgbClr val="00FFFF"/>
                </a:solidFill>
              </a:rPr>
              <a:t>Algorithmic Approach:-</a:t>
            </a:r>
            <a:endParaRPr dirty="0"/>
          </a:p>
        </p:txBody>
      </p:sp>
      <p:sp>
        <p:nvSpPr>
          <p:cNvPr id="270" name="Google Shape;270;p3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GB"/>
              <a:t>Algorithms can be used to find and remember the path to the docking system. </a:t>
            </a:r>
            <a:endParaRPr dirty="0"/>
          </a:p>
          <a:p>
            <a:pPr marL="457200" lvl="0" indent="-311150" algn="l" rtl="0">
              <a:spcBef>
                <a:spcPts val="0"/>
              </a:spcBef>
              <a:spcAft>
                <a:spcPts val="0"/>
              </a:spcAft>
              <a:buSzPts val="1300"/>
              <a:buChar char="●"/>
            </a:pPr>
            <a:r>
              <a:rPr lang="en-GB" dirty="0"/>
              <a:t>The bot fill follow a specific pattern to avoid obstacle and memorise the path in its memory.</a:t>
            </a:r>
            <a:endParaRPr dirty="0"/>
          </a:p>
          <a:p>
            <a:pPr marL="457200" lvl="0" indent="-311150" algn="l" rtl="0">
              <a:spcBef>
                <a:spcPts val="0"/>
              </a:spcBef>
              <a:spcAft>
                <a:spcPts val="0"/>
              </a:spcAft>
              <a:buSzPts val="1300"/>
              <a:buChar char="●"/>
            </a:pPr>
            <a:r>
              <a:rPr lang="en-GB" dirty="0"/>
              <a:t>There are various searching algorithm available such as A*, Breadth First Search, Depth First Search</a:t>
            </a:r>
            <a:endParaRPr sz="1700" b="1" dirty="0">
              <a:solidFill>
                <a:srgbClr val="000000"/>
              </a:solidFill>
              <a:latin typeface="Arial"/>
              <a:ea typeface="Arial"/>
              <a:cs typeface="Arial"/>
              <a:sym typeface="Arial"/>
            </a:endParaRPr>
          </a:p>
          <a:p>
            <a:pPr marL="457200" lvl="0" indent="-311150" algn="l" rtl="0">
              <a:spcBef>
                <a:spcPts val="0"/>
              </a:spcBef>
              <a:spcAft>
                <a:spcPts val="0"/>
              </a:spcAft>
              <a:buSzPts val="1300"/>
              <a:buChar char="●"/>
            </a:pPr>
            <a:r>
              <a:rPr lang="en-GB" dirty="0"/>
              <a:t>Best Algorithm here is Depth First Search.</a:t>
            </a:r>
            <a:endParaRPr dirty="0"/>
          </a:p>
          <a:p>
            <a:pPr marL="457200" lvl="0" indent="-311150" algn="l" rtl="0">
              <a:spcBef>
                <a:spcPts val="0"/>
              </a:spcBef>
              <a:spcAft>
                <a:spcPts val="0"/>
              </a:spcAft>
              <a:buSzPts val="1300"/>
              <a:buChar char="●"/>
            </a:pPr>
            <a:r>
              <a:rPr lang="en-GB" dirty="0"/>
              <a:t>In Depth first Search is an algorithm for traversing or searching tree or graph data structures. The algorithm starts at the root node (selecting some arbitrary node as the root node in the case of a graph) and explores as far as possible along each branch before backtracking.</a:t>
            </a: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274"/>
        <p:cNvGrpSpPr/>
        <p:nvPr/>
      </p:nvGrpSpPr>
      <p:grpSpPr>
        <a:xfrm>
          <a:off x="0" y="0"/>
          <a:ext cx="0" cy="0"/>
          <a:chOff x="0" y="0"/>
          <a:chExt cx="0" cy="0"/>
        </a:xfrm>
      </p:grpSpPr>
      <p:sp>
        <p:nvSpPr>
          <p:cNvPr id="275" name="Google Shape;275;p35"/>
          <p:cNvSpPr txBox="1">
            <a:spLocks noGrp="1"/>
          </p:cNvSpPr>
          <p:nvPr>
            <p:ph type="title" idx="4294967295"/>
          </p:nvPr>
        </p:nvSpPr>
        <p:spPr>
          <a:xfrm>
            <a:off x="587250" y="22237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u="sng">
                <a:solidFill>
                  <a:srgbClr val="0000FF"/>
                </a:solidFill>
              </a:rPr>
              <a:t>Python Code:-</a:t>
            </a:r>
            <a:endParaRPr b="1" u="sng">
              <a:solidFill>
                <a:srgbClr val="0000FF"/>
              </a:solidFill>
            </a:endParaRPr>
          </a:p>
        </p:txBody>
      </p:sp>
      <p:pic>
        <p:nvPicPr>
          <p:cNvPr id="276" name="Google Shape;276;p35"/>
          <p:cNvPicPr preferRelativeResize="0"/>
          <p:nvPr/>
        </p:nvPicPr>
        <p:blipFill>
          <a:blip r:embed="rId3">
            <a:alphaModFix/>
          </a:blip>
          <a:stretch>
            <a:fillRect/>
          </a:stretch>
        </p:blipFill>
        <p:spPr>
          <a:xfrm>
            <a:off x="543550" y="921225"/>
            <a:ext cx="8056899" cy="40138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280"/>
        <p:cNvGrpSpPr/>
        <p:nvPr/>
      </p:nvGrpSpPr>
      <p:grpSpPr>
        <a:xfrm>
          <a:off x="0" y="0"/>
          <a:ext cx="0" cy="0"/>
          <a:chOff x="0" y="0"/>
          <a:chExt cx="0" cy="0"/>
        </a:xfrm>
      </p:grpSpPr>
      <p:pic>
        <p:nvPicPr>
          <p:cNvPr id="281" name="Google Shape;281;p36"/>
          <p:cNvPicPr preferRelativeResize="0"/>
          <p:nvPr/>
        </p:nvPicPr>
        <p:blipFill>
          <a:blip r:embed="rId3">
            <a:alphaModFix/>
          </a:blip>
          <a:stretch>
            <a:fillRect/>
          </a:stretch>
        </p:blipFill>
        <p:spPr>
          <a:xfrm>
            <a:off x="214950" y="245650"/>
            <a:ext cx="8736275" cy="466755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285"/>
        <p:cNvGrpSpPr/>
        <p:nvPr/>
      </p:nvGrpSpPr>
      <p:grpSpPr>
        <a:xfrm>
          <a:off x="0" y="0"/>
          <a:ext cx="0" cy="0"/>
          <a:chOff x="0" y="0"/>
          <a:chExt cx="0" cy="0"/>
        </a:xfrm>
      </p:grpSpPr>
      <p:pic>
        <p:nvPicPr>
          <p:cNvPr id="286" name="Google Shape;286;p37"/>
          <p:cNvPicPr preferRelativeResize="0"/>
          <p:nvPr/>
        </p:nvPicPr>
        <p:blipFill>
          <a:blip r:embed="rId3">
            <a:alphaModFix/>
          </a:blip>
          <a:stretch>
            <a:fillRect/>
          </a:stretch>
        </p:blipFill>
        <p:spPr>
          <a:xfrm>
            <a:off x="152400" y="152400"/>
            <a:ext cx="8839199" cy="48375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290"/>
        <p:cNvGrpSpPr/>
        <p:nvPr/>
      </p:nvGrpSpPr>
      <p:grpSpPr>
        <a:xfrm>
          <a:off x="0" y="0"/>
          <a:ext cx="0" cy="0"/>
          <a:chOff x="0" y="0"/>
          <a:chExt cx="0" cy="0"/>
        </a:xfrm>
      </p:grpSpPr>
      <p:pic>
        <p:nvPicPr>
          <p:cNvPr id="291" name="Google Shape;291;p38"/>
          <p:cNvPicPr preferRelativeResize="0"/>
          <p:nvPr/>
        </p:nvPicPr>
        <p:blipFill>
          <a:blip r:embed="rId3">
            <a:alphaModFix/>
          </a:blip>
          <a:stretch>
            <a:fillRect/>
          </a:stretch>
        </p:blipFill>
        <p:spPr>
          <a:xfrm>
            <a:off x="152400" y="152400"/>
            <a:ext cx="8839201" cy="480684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295"/>
        <p:cNvGrpSpPr/>
        <p:nvPr/>
      </p:nvGrpSpPr>
      <p:grpSpPr>
        <a:xfrm>
          <a:off x="0" y="0"/>
          <a:ext cx="0" cy="0"/>
          <a:chOff x="0" y="0"/>
          <a:chExt cx="0" cy="0"/>
        </a:xfrm>
      </p:grpSpPr>
      <p:pic>
        <p:nvPicPr>
          <p:cNvPr id="296" name="Google Shape;296;p39"/>
          <p:cNvPicPr preferRelativeResize="0"/>
          <p:nvPr/>
        </p:nvPicPr>
        <p:blipFill>
          <a:blip r:embed="rId3">
            <a:alphaModFix/>
          </a:blip>
          <a:stretch>
            <a:fillRect/>
          </a:stretch>
        </p:blipFill>
        <p:spPr>
          <a:xfrm>
            <a:off x="152400" y="1284325"/>
            <a:ext cx="8839201" cy="23238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Shape 300"/>
        <p:cNvGrpSpPr/>
        <p:nvPr/>
      </p:nvGrpSpPr>
      <p:grpSpPr>
        <a:xfrm>
          <a:off x="0" y="0"/>
          <a:ext cx="0" cy="0"/>
          <a:chOff x="0" y="0"/>
          <a:chExt cx="0" cy="0"/>
        </a:xfrm>
      </p:grpSpPr>
      <p:pic>
        <p:nvPicPr>
          <p:cNvPr id="301" name="Google Shape;301;p40"/>
          <p:cNvPicPr preferRelativeResize="0"/>
          <p:nvPr/>
        </p:nvPicPr>
        <p:blipFill>
          <a:blip r:embed="rId3">
            <a:alphaModFix/>
          </a:blip>
          <a:stretch>
            <a:fillRect/>
          </a:stretch>
        </p:blipFill>
        <p:spPr>
          <a:xfrm>
            <a:off x="152400" y="361950"/>
            <a:ext cx="8839200" cy="44196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sz="3177" b="1" u="sng">
                <a:solidFill>
                  <a:srgbClr val="FF00FF"/>
                </a:solidFill>
              </a:rPr>
              <a:t>APPROACH 3</a:t>
            </a:r>
            <a:endParaRPr sz="3177" b="1" u="sng">
              <a:solidFill>
                <a:srgbClr val="FF00FF"/>
              </a:solidFill>
            </a:endParaRPr>
          </a:p>
          <a:p>
            <a:pPr marL="0" lvl="0" indent="0" algn="l" rtl="0">
              <a:spcBef>
                <a:spcPts val="0"/>
              </a:spcBef>
              <a:spcAft>
                <a:spcPts val="0"/>
              </a:spcAft>
              <a:buNone/>
            </a:pPr>
            <a:r>
              <a:rPr lang="en-GB" sz="2955" b="1" u="sng">
                <a:solidFill>
                  <a:srgbClr val="00FFFF"/>
                </a:solidFill>
              </a:rPr>
              <a:t>SENSORS AND BLUETOOTH	:-</a:t>
            </a:r>
            <a:endParaRPr/>
          </a:p>
        </p:txBody>
      </p:sp>
      <p:sp>
        <p:nvSpPr>
          <p:cNvPr id="307" name="Google Shape;307;p41"/>
          <p:cNvSpPr txBox="1"/>
          <p:nvPr/>
        </p:nvSpPr>
        <p:spPr>
          <a:xfrm>
            <a:off x="1418550" y="1663475"/>
            <a:ext cx="6572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308" name="Google Shape;308;p41"/>
          <p:cNvSpPr txBox="1"/>
          <p:nvPr/>
        </p:nvSpPr>
        <p:spPr>
          <a:xfrm>
            <a:off x="1418550" y="1683750"/>
            <a:ext cx="4505700" cy="300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1"/>
                </a:solidFill>
                <a:latin typeface="Lato"/>
                <a:ea typeface="Lato"/>
                <a:cs typeface="Lato"/>
                <a:sym typeface="Lato"/>
              </a:rPr>
              <a:t>LIDAR Sensor: LIDAR (Light Detection and Ranging) is an optical remote sensing system which can measure the distance of a target by illuminating it with light. LIDAR technology is being used in Robotics for the perception of the environment as well as object classification.</a:t>
            </a:r>
            <a:endParaRPr>
              <a:solidFill>
                <a:schemeClr val="lt1"/>
              </a:solidFill>
              <a:latin typeface="Lato"/>
              <a:ea typeface="Lato"/>
              <a:cs typeface="Lato"/>
              <a:sym typeface="Lato"/>
            </a:endParaRPr>
          </a:p>
        </p:txBody>
      </p:sp>
      <p:pic>
        <p:nvPicPr>
          <p:cNvPr id="309" name="Google Shape;309;p41"/>
          <p:cNvPicPr preferRelativeResize="0"/>
          <p:nvPr/>
        </p:nvPicPr>
        <p:blipFill>
          <a:blip r:embed="rId3">
            <a:alphaModFix/>
          </a:blip>
          <a:stretch>
            <a:fillRect/>
          </a:stretch>
        </p:blipFill>
        <p:spPr>
          <a:xfrm>
            <a:off x="5924150" y="1978525"/>
            <a:ext cx="2412250" cy="2412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153"/>
        <p:cNvGrpSpPr/>
        <p:nvPr/>
      </p:nvGrpSpPr>
      <p:grpSpPr>
        <a:xfrm>
          <a:off x="0" y="0"/>
          <a:ext cx="0" cy="0"/>
          <a:chOff x="0" y="0"/>
          <a:chExt cx="0" cy="0"/>
        </a:xfrm>
      </p:grpSpPr>
      <p:sp>
        <p:nvSpPr>
          <p:cNvPr id="154" name="Google Shape;154;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700" b="1"/>
              <a:t>          </a:t>
            </a:r>
            <a:r>
              <a:rPr lang="en-GB" sz="3700" b="1">
                <a:solidFill>
                  <a:srgbClr val="000000"/>
                </a:solidFill>
              </a:rPr>
              <a:t>INTRODUCTION</a:t>
            </a:r>
            <a:endParaRPr sz="3700" b="1">
              <a:solidFill>
                <a:srgbClr val="000000"/>
              </a:solidFill>
            </a:endParaRPr>
          </a:p>
        </p:txBody>
      </p:sp>
      <p:sp>
        <p:nvSpPr>
          <p:cNvPr id="155" name="Google Shape;155;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1200"/>
              </a:spcAft>
              <a:buNone/>
            </a:pPr>
            <a:r>
              <a:rPr lang="en-GB" sz="2450" dirty="0">
                <a:solidFill>
                  <a:srgbClr val="000000"/>
                </a:solidFill>
                <a:latin typeface="Arial"/>
                <a:ea typeface="Arial"/>
                <a:cs typeface="Arial"/>
                <a:sym typeface="Arial"/>
              </a:rPr>
              <a:t>A </a:t>
            </a:r>
            <a:r>
              <a:rPr lang="en-GB" sz="2450" b="1" dirty="0">
                <a:solidFill>
                  <a:srgbClr val="000000"/>
                </a:solidFill>
                <a:latin typeface="Arial"/>
                <a:ea typeface="Arial"/>
                <a:cs typeface="Arial"/>
                <a:sym typeface="Arial"/>
              </a:rPr>
              <a:t>robotic vacuum cleaner</a:t>
            </a:r>
            <a:r>
              <a:rPr lang="en-GB" sz="2450" dirty="0">
                <a:solidFill>
                  <a:srgbClr val="000000"/>
                </a:solidFill>
                <a:latin typeface="Arial"/>
                <a:ea typeface="Arial"/>
                <a:cs typeface="Arial"/>
                <a:sym typeface="Arial"/>
              </a:rPr>
              <a:t>, sometimes called a </a:t>
            </a:r>
            <a:r>
              <a:rPr lang="en-GB" sz="2450" b="1" dirty="0">
                <a:solidFill>
                  <a:srgbClr val="000000"/>
                </a:solidFill>
                <a:latin typeface="Arial"/>
                <a:ea typeface="Arial"/>
                <a:cs typeface="Arial"/>
                <a:sym typeface="Arial"/>
              </a:rPr>
              <a:t>robovac</a:t>
            </a:r>
            <a:r>
              <a:rPr lang="en-GB" sz="2450" dirty="0">
                <a:solidFill>
                  <a:srgbClr val="000000"/>
                </a:solidFill>
                <a:latin typeface="Arial"/>
                <a:ea typeface="Arial"/>
                <a:cs typeface="Arial"/>
                <a:sym typeface="Arial"/>
              </a:rPr>
              <a:t> or a </a:t>
            </a:r>
            <a:r>
              <a:rPr lang="en-GB" sz="2450" b="1" dirty="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Roomba</a:t>
            </a:r>
            <a:r>
              <a:rPr lang="en-GB" sz="2450" dirty="0">
                <a:solidFill>
                  <a:srgbClr val="000000"/>
                </a:solidFill>
                <a:latin typeface="Arial"/>
                <a:ea typeface="Arial"/>
                <a:cs typeface="Arial"/>
                <a:sym typeface="Arial"/>
              </a:rPr>
              <a:t> as a </a:t>
            </a:r>
            <a:r>
              <a:rPr lang="en-GB" sz="2450" dirty="0">
                <a:solidFill>
                  <a:srgbClr val="000000"/>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generic trademark</a:t>
            </a:r>
            <a:r>
              <a:rPr lang="en-GB" sz="2450" dirty="0">
                <a:solidFill>
                  <a:srgbClr val="000000"/>
                </a:solidFill>
                <a:latin typeface="Arial"/>
                <a:ea typeface="Arial"/>
                <a:cs typeface="Arial"/>
                <a:sym typeface="Arial"/>
              </a:rPr>
              <a:t>, is an </a:t>
            </a:r>
            <a:r>
              <a:rPr lang="en-GB" sz="2450" dirty="0">
                <a:solidFill>
                  <a:srgbClr val="000000"/>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autonomous robotic</a:t>
            </a:r>
            <a:r>
              <a:rPr lang="en-GB" sz="2450" dirty="0">
                <a:solidFill>
                  <a:srgbClr val="000000"/>
                </a:solidFill>
                <a:latin typeface="Arial"/>
                <a:ea typeface="Arial"/>
                <a:cs typeface="Arial"/>
                <a:sym typeface="Arial"/>
              </a:rPr>
              <a:t> </a:t>
            </a:r>
            <a:r>
              <a:rPr lang="en-GB" sz="2450" dirty="0">
                <a:solidFill>
                  <a:srgbClr val="000000"/>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vacuum cleaner</a:t>
            </a:r>
            <a:r>
              <a:rPr lang="en-GB" sz="2450" dirty="0">
                <a:solidFill>
                  <a:srgbClr val="000000"/>
                </a:solidFill>
                <a:latin typeface="Arial"/>
                <a:ea typeface="Arial"/>
                <a:cs typeface="Arial"/>
                <a:sym typeface="Arial"/>
              </a:rPr>
              <a:t> which has a limited vacuum </a:t>
            </a:r>
            <a:r>
              <a:rPr lang="en-GB" sz="2450" dirty="0">
                <a:solidFill>
                  <a:srgbClr val="000000"/>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floor cleaning</a:t>
            </a:r>
            <a:r>
              <a:rPr lang="en-GB" sz="2450" dirty="0">
                <a:solidFill>
                  <a:srgbClr val="000000"/>
                </a:solidFill>
                <a:latin typeface="Arial"/>
                <a:ea typeface="Arial"/>
                <a:cs typeface="Arial"/>
                <a:sym typeface="Arial"/>
              </a:rPr>
              <a:t> system combined with sensors and robotic drives with programmable controllers and cleaning routines.</a:t>
            </a:r>
            <a:endParaRPr sz="2950" dirty="0">
              <a:solidFill>
                <a:srgbClr val="00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2"/>
          <p:cNvSpPr txBox="1">
            <a:spLocks noGrp="1"/>
          </p:cNvSpPr>
          <p:nvPr>
            <p:ph type="title"/>
          </p:nvPr>
        </p:nvSpPr>
        <p:spPr>
          <a:xfrm>
            <a:off x="1297500" y="393750"/>
            <a:ext cx="7038900" cy="555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u="sng">
                <a:solidFill>
                  <a:srgbClr val="0000FF"/>
                </a:solidFill>
              </a:rPr>
              <a:t>Python Code:-</a:t>
            </a:r>
            <a:endParaRPr b="1" u="sng">
              <a:solidFill>
                <a:srgbClr val="0000FF"/>
              </a:solidFill>
            </a:endParaRPr>
          </a:p>
        </p:txBody>
      </p:sp>
      <p:pic>
        <p:nvPicPr>
          <p:cNvPr id="315" name="Google Shape;315;p42"/>
          <p:cNvPicPr preferRelativeResize="0"/>
          <p:nvPr/>
        </p:nvPicPr>
        <p:blipFill>
          <a:blip r:embed="rId3">
            <a:alphaModFix/>
          </a:blip>
          <a:stretch>
            <a:fillRect/>
          </a:stretch>
        </p:blipFill>
        <p:spPr>
          <a:xfrm>
            <a:off x="1297500" y="1000125"/>
            <a:ext cx="6631900" cy="39188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pic>
        <p:nvPicPr>
          <p:cNvPr id="320" name="Google Shape;320;p43"/>
          <p:cNvPicPr preferRelativeResize="0"/>
          <p:nvPr/>
        </p:nvPicPr>
        <p:blipFill>
          <a:blip r:embed="rId3">
            <a:alphaModFix/>
          </a:blip>
          <a:stretch>
            <a:fillRect/>
          </a:stretch>
        </p:blipFill>
        <p:spPr>
          <a:xfrm>
            <a:off x="1417850" y="1091325"/>
            <a:ext cx="4762500" cy="21145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Google Shape;325;p44"/>
          <p:cNvPicPr preferRelativeResize="0"/>
          <p:nvPr/>
        </p:nvPicPr>
        <p:blipFill>
          <a:blip r:embed="rId3">
            <a:alphaModFix/>
          </a:blip>
          <a:stretch>
            <a:fillRect/>
          </a:stretch>
        </p:blipFill>
        <p:spPr>
          <a:xfrm>
            <a:off x="1172925" y="720224"/>
            <a:ext cx="7766949" cy="418707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4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sz="3177" b="1" u="sng">
                <a:solidFill>
                  <a:srgbClr val="FF00FF"/>
                </a:solidFill>
              </a:rPr>
              <a:t>APPROACH 4</a:t>
            </a:r>
            <a:endParaRPr sz="3177" b="1" u="sng">
              <a:solidFill>
                <a:srgbClr val="FF00FF"/>
              </a:solidFill>
            </a:endParaRPr>
          </a:p>
          <a:p>
            <a:pPr marL="0" lvl="0" indent="0" algn="l" rtl="0">
              <a:spcBef>
                <a:spcPts val="0"/>
              </a:spcBef>
              <a:spcAft>
                <a:spcPts val="0"/>
              </a:spcAft>
              <a:buNone/>
            </a:pPr>
            <a:r>
              <a:rPr lang="en-GB" sz="2955" b="1" u="sng">
                <a:solidFill>
                  <a:srgbClr val="00FFFF"/>
                </a:solidFill>
              </a:rPr>
              <a:t>RFID TECHNOLOGY:-</a:t>
            </a:r>
            <a:endParaRPr sz="2955" b="1" u="sng">
              <a:solidFill>
                <a:srgbClr val="00FFFF"/>
              </a:solidFill>
            </a:endParaRPr>
          </a:p>
        </p:txBody>
      </p:sp>
      <p:sp>
        <p:nvSpPr>
          <p:cNvPr id="331" name="Google Shape;331;p45"/>
          <p:cNvSpPr txBox="1">
            <a:spLocks noGrp="1"/>
          </p:cNvSpPr>
          <p:nvPr>
            <p:ph type="body" idx="1"/>
          </p:nvPr>
        </p:nvSpPr>
        <p:spPr>
          <a:xfrm>
            <a:off x="1297500" y="1704275"/>
            <a:ext cx="6840000" cy="2774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950">
                <a:latin typeface="Arial"/>
                <a:ea typeface="Arial"/>
                <a:cs typeface="Arial"/>
                <a:sym typeface="Arial"/>
              </a:rPr>
              <a:t>Radio-frequency identification uses electromagnetic fields to automatically identify and track tags attached to objects. An RFID system consists of a tiny radio transponder, a radio receiver and transmitter. This was one of our initial approaches, but as this was not economical i.e cost effective, this technology was not used.</a:t>
            </a:r>
            <a:endParaRPr sz="2050">
              <a:latin typeface="Arial"/>
              <a:ea typeface="Arial"/>
              <a:cs typeface="Arial"/>
              <a:sym typeface="Arial"/>
            </a:endParaRPr>
          </a:p>
          <a:p>
            <a:pPr marL="0" lvl="0" indent="0" algn="l" rtl="0">
              <a:spcBef>
                <a:spcPts val="1200"/>
              </a:spcBef>
              <a:spcAft>
                <a:spcPts val="1200"/>
              </a:spcAft>
              <a:buNone/>
            </a:pPr>
            <a:endParaRPr sz="1350">
              <a:solidFill>
                <a:srgbClr val="333333"/>
              </a:solidFill>
              <a:highlight>
                <a:srgbClr val="FFFFFF"/>
              </a:highlight>
              <a:latin typeface="Georgia"/>
              <a:ea typeface="Georgia"/>
              <a:cs typeface="Georgia"/>
              <a:sym typeface="Georgia"/>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6"/>
          <p:cNvSpPr txBox="1">
            <a:spLocks noGrp="1"/>
          </p:cNvSpPr>
          <p:nvPr>
            <p:ph type="body" idx="1"/>
          </p:nvPr>
        </p:nvSpPr>
        <p:spPr>
          <a:xfrm>
            <a:off x="1297500" y="829100"/>
            <a:ext cx="7162500" cy="3649800"/>
          </a:xfrm>
          <a:prstGeom prst="rect">
            <a:avLst/>
          </a:prstGeom>
        </p:spPr>
        <p:txBody>
          <a:bodyPr spcFirstLastPara="1" wrap="square" lIns="91425" tIns="91425" rIns="91425" bIns="91425" anchor="t" anchorCtr="0">
            <a:normAutofit fontScale="92500" lnSpcReduction="10000"/>
          </a:bodyPr>
          <a:lstStyle/>
          <a:p>
            <a:pPr marL="457200" lvl="0" indent="-360371" algn="l" rtl="0">
              <a:spcBef>
                <a:spcPts val="0"/>
              </a:spcBef>
              <a:spcAft>
                <a:spcPts val="0"/>
              </a:spcAft>
              <a:buSzPct val="100000"/>
              <a:buFont typeface="Arial"/>
              <a:buChar char="●"/>
            </a:pPr>
            <a:r>
              <a:rPr lang="en-GB" sz="2243">
                <a:latin typeface="Arial"/>
                <a:ea typeface="Arial"/>
                <a:cs typeface="Arial"/>
                <a:sym typeface="Arial"/>
              </a:rPr>
              <a:t>RFID Tags can be used at the entrance of the room in which the robot is entering.</a:t>
            </a:r>
            <a:endParaRPr sz="2243">
              <a:latin typeface="Arial"/>
              <a:ea typeface="Arial"/>
              <a:cs typeface="Arial"/>
              <a:sym typeface="Arial"/>
            </a:endParaRPr>
          </a:p>
          <a:p>
            <a:pPr marL="457200" lvl="0" indent="-360371" algn="l" rtl="0">
              <a:spcBef>
                <a:spcPts val="0"/>
              </a:spcBef>
              <a:spcAft>
                <a:spcPts val="0"/>
              </a:spcAft>
              <a:buSzPct val="100000"/>
              <a:buFont typeface="Arial"/>
              <a:buChar char="●"/>
            </a:pPr>
            <a:r>
              <a:rPr lang="en-GB" sz="2243">
                <a:latin typeface="Arial"/>
                <a:ea typeface="Arial"/>
                <a:cs typeface="Arial"/>
                <a:sym typeface="Arial"/>
              </a:rPr>
              <a:t>Robot at first scans the RFID tag and accordingly remembers it’s location.</a:t>
            </a:r>
            <a:endParaRPr sz="2243">
              <a:latin typeface="Arial"/>
              <a:ea typeface="Arial"/>
              <a:cs typeface="Arial"/>
              <a:sym typeface="Arial"/>
            </a:endParaRPr>
          </a:p>
          <a:p>
            <a:pPr marL="457200" lvl="0" indent="-360371" algn="l" rtl="0">
              <a:spcBef>
                <a:spcPts val="0"/>
              </a:spcBef>
              <a:spcAft>
                <a:spcPts val="0"/>
              </a:spcAft>
              <a:buSzPct val="100000"/>
              <a:buFont typeface="Arial"/>
              <a:buChar char="●"/>
            </a:pPr>
            <a:r>
              <a:rPr lang="en-GB" sz="2243">
                <a:latin typeface="Arial"/>
                <a:ea typeface="Arial"/>
                <a:cs typeface="Arial"/>
                <a:sym typeface="Arial"/>
              </a:rPr>
              <a:t>This RFID tag acts like a checkpoint for the robot.</a:t>
            </a:r>
            <a:endParaRPr sz="2243">
              <a:latin typeface="Arial"/>
              <a:ea typeface="Arial"/>
              <a:cs typeface="Arial"/>
              <a:sym typeface="Arial"/>
            </a:endParaRPr>
          </a:p>
          <a:p>
            <a:pPr marL="457200" lvl="0" indent="-360371" algn="l" rtl="0">
              <a:spcBef>
                <a:spcPts val="0"/>
              </a:spcBef>
              <a:spcAft>
                <a:spcPts val="0"/>
              </a:spcAft>
              <a:buSzPct val="100000"/>
              <a:buFont typeface="Arial"/>
              <a:buChar char="●"/>
            </a:pPr>
            <a:r>
              <a:rPr lang="en-GB" sz="2243">
                <a:latin typeface="Arial"/>
                <a:ea typeface="Arial"/>
                <a:cs typeface="Arial"/>
                <a:sym typeface="Arial"/>
              </a:rPr>
              <a:t>Whenever there is low battery, the robot may trace it’s path back to the entrance of the room in which it entered last.</a:t>
            </a:r>
            <a:endParaRPr sz="2243">
              <a:latin typeface="Arial"/>
              <a:ea typeface="Arial"/>
              <a:cs typeface="Arial"/>
              <a:sym typeface="Arial"/>
            </a:endParaRPr>
          </a:p>
          <a:p>
            <a:pPr marL="457200" lvl="0" indent="-360371" algn="l" rtl="0">
              <a:spcBef>
                <a:spcPts val="0"/>
              </a:spcBef>
              <a:spcAft>
                <a:spcPts val="0"/>
              </a:spcAft>
              <a:buSzPct val="100000"/>
              <a:buFont typeface="Arial"/>
              <a:buChar char="●"/>
            </a:pPr>
            <a:r>
              <a:rPr lang="en-GB" sz="2243">
                <a:latin typeface="Arial"/>
                <a:ea typeface="Arial"/>
                <a:cs typeface="Arial"/>
                <a:sym typeface="Arial"/>
              </a:rPr>
              <a:t>After returning to the checkpoint, the robot may trace it’s path back to docking station.</a:t>
            </a:r>
            <a:endParaRPr sz="2243">
              <a:latin typeface="Arial"/>
              <a:ea typeface="Arial"/>
              <a:cs typeface="Arial"/>
              <a:sym typeface="Arial"/>
            </a:endParaRPr>
          </a:p>
          <a:p>
            <a:pPr marL="0" lvl="0" indent="0" algn="l" rtl="0">
              <a:spcBef>
                <a:spcPts val="1200"/>
              </a:spcBef>
              <a:spcAft>
                <a:spcPts val="120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4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600" b="1">
                <a:solidFill>
                  <a:srgbClr val="00FFFF"/>
                </a:solidFill>
              </a:rPr>
              <a:t>WHAT IS RFID ?</a:t>
            </a:r>
            <a:endParaRPr sz="2600" b="1">
              <a:solidFill>
                <a:srgbClr val="00FFFF"/>
              </a:solidFill>
            </a:endParaRPr>
          </a:p>
        </p:txBody>
      </p:sp>
      <p:sp>
        <p:nvSpPr>
          <p:cNvPr id="342" name="Google Shape;342;p47"/>
          <p:cNvSpPr txBox="1">
            <a:spLocks noGrp="1"/>
          </p:cNvSpPr>
          <p:nvPr>
            <p:ph type="body" idx="1"/>
          </p:nvPr>
        </p:nvSpPr>
        <p:spPr>
          <a:xfrm>
            <a:off x="1297500" y="12297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sz="2200">
              <a:latin typeface="Arial"/>
              <a:ea typeface="Arial"/>
              <a:cs typeface="Arial"/>
              <a:sym typeface="Arial"/>
            </a:endParaRPr>
          </a:p>
        </p:txBody>
      </p:sp>
      <p:pic>
        <p:nvPicPr>
          <p:cNvPr id="343" name="Google Shape;343;p47"/>
          <p:cNvPicPr preferRelativeResize="0"/>
          <p:nvPr/>
        </p:nvPicPr>
        <p:blipFill rotWithShape="1">
          <a:blip r:embed="rId3">
            <a:alphaModFix/>
          </a:blip>
          <a:srcRect t="20911"/>
          <a:stretch/>
        </p:blipFill>
        <p:spPr>
          <a:xfrm>
            <a:off x="1297500" y="1014800"/>
            <a:ext cx="7038900" cy="3637374"/>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sz="3177" b="1" u="sng">
              <a:solidFill>
                <a:srgbClr val="FF00FF"/>
              </a:solidFill>
            </a:endParaRPr>
          </a:p>
          <a:p>
            <a:pPr marL="0" lvl="0" indent="0" algn="l" rtl="0">
              <a:spcBef>
                <a:spcPts val="0"/>
              </a:spcBef>
              <a:spcAft>
                <a:spcPts val="0"/>
              </a:spcAft>
              <a:buNone/>
            </a:pPr>
            <a:r>
              <a:rPr lang="en-GB" sz="3511" b="1" u="sng">
                <a:solidFill>
                  <a:srgbClr val="00FFFF"/>
                </a:solidFill>
              </a:rPr>
              <a:t>How will our robot navigate ?</a:t>
            </a:r>
            <a:endParaRPr sz="2955"/>
          </a:p>
        </p:txBody>
      </p:sp>
      <p:sp>
        <p:nvSpPr>
          <p:cNvPr id="349" name="Google Shape;349;p4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2200"/>
              <a:t>Our robot has previously mapped the entire area of home and now has details(data) of positioning of various objects in house and positioning of charging stations among various rooms.</a:t>
            </a:r>
            <a:endParaRPr sz="23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9"/>
          <p:cNvSpPr txBox="1">
            <a:spLocks noGrp="1"/>
          </p:cNvSpPr>
          <p:nvPr>
            <p:ph type="title"/>
          </p:nvPr>
        </p:nvSpPr>
        <p:spPr>
          <a:xfrm>
            <a:off x="1420325" y="485875"/>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sz="2622" b="1">
                <a:solidFill>
                  <a:srgbClr val="00FFFF"/>
                </a:solidFill>
              </a:rPr>
              <a:t>WHAT CAN BE USED IN OUR DOCKING SYSTEM ?</a:t>
            </a:r>
            <a:endParaRPr sz="2622" b="1">
              <a:solidFill>
                <a:srgbClr val="00FFFF"/>
              </a:solidFill>
            </a:endParaRPr>
          </a:p>
        </p:txBody>
      </p:sp>
      <p:sp>
        <p:nvSpPr>
          <p:cNvPr id="355" name="Google Shape;355;p49"/>
          <p:cNvSpPr txBox="1">
            <a:spLocks noGrp="1"/>
          </p:cNvSpPr>
          <p:nvPr>
            <p:ph type="body" idx="1"/>
          </p:nvPr>
        </p:nvSpPr>
        <p:spPr>
          <a:xfrm>
            <a:off x="760125" y="1507450"/>
            <a:ext cx="7038900" cy="2911200"/>
          </a:xfrm>
          <a:prstGeom prst="rect">
            <a:avLst/>
          </a:prstGeom>
        </p:spPr>
        <p:txBody>
          <a:bodyPr spcFirstLastPara="1" wrap="square" lIns="91425" tIns="91425" rIns="91425" bIns="91425" anchor="t" anchorCtr="0">
            <a:noAutofit/>
          </a:bodyPr>
          <a:lstStyle/>
          <a:p>
            <a:pPr marL="749300" lvl="0" indent="-317500" algn="l" rtl="0">
              <a:lnSpc>
                <a:spcPct val="150000"/>
              </a:lnSpc>
              <a:spcBef>
                <a:spcPts val="0"/>
              </a:spcBef>
              <a:spcAft>
                <a:spcPts val="0"/>
              </a:spcAft>
              <a:buClr>
                <a:schemeClr val="lt1"/>
              </a:buClr>
              <a:buSzPts val="1400"/>
              <a:buFont typeface="Montserrat"/>
              <a:buChar char="●"/>
            </a:pPr>
            <a:r>
              <a:rPr lang="en-GB" sz="1400" b="1">
                <a:latin typeface="Montserrat"/>
                <a:ea typeface="Montserrat"/>
                <a:cs typeface="Montserrat"/>
                <a:sym typeface="Montserrat"/>
              </a:rPr>
              <a:t>Cameras with built-in object recognition technology for a 360-degree view of the surroundings</a:t>
            </a:r>
            <a:endParaRPr sz="1400" b="1">
              <a:latin typeface="Montserrat"/>
              <a:ea typeface="Montserrat"/>
              <a:cs typeface="Montserrat"/>
              <a:sym typeface="Montserrat"/>
            </a:endParaRPr>
          </a:p>
          <a:p>
            <a:pPr marL="749300" lvl="0" indent="-317500" algn="l" rtl="0">
              <a:lnSpc>
                <a:spcPct val="150000"/>
              </a:lnSpc>
              <a:spcBef>
                <a:spcPts val="0"/>
              </a:spcBef>
              <a:spcAft>
                <a:spcPts val="0"/>
              </a:spcAft>
              <a:buClr>
                <a:schemeClr val="lt1"/>
              </a:buClr>
              <a:buSzPts val="1400"/>
              <a:buFont typeface="Montserrat"/>
              <a:buChar char="●"/>
            </a:pPr>
            <a:r>
              <a:rPr lang="en-GB" sz="1400" b="1">
                <a:latin typeface="Montserrat"/>
                <a:ea typeface="Montserrat"/>
                <a:cs typeface="Montserrat"/>
                <a:sym typeface="Montserrat"/>
              </a:rPr>
              <a:t>Motion sensors that identify nearby objects and can alert the system to adjust or change course</a:t>
            </a:r>
            <a:endParaRPr sz="1400" b="1">
              <a:latin typeface="Montserrat"/>
              <a:ea typeface="Montserrat"/>
              <a:cs typeface="Montserrat"/>
              <a:sym typeface="Montserrat"/>
            </a:endParaRPr>
          </a:p>
          <a:p>
            <a:pPr marL="749300" lvl="0" indent="-317500" algn="l" rtl="0">
              <a:lnSpc>
                <a:spcPct val="150000"/>
              </a:lnSpc>
              <a:spcBef>
                <a:spcPts val="0"/>
              </a:spcBef>
              <a:spcAft>
                <a:spcPts val="0"/>
              </a:spcAft>
              <a:buClr>
                <a:schemeClr val="lt1"/>
              </a:buClr>
              <a:buSzPts val="1400"/>
              <a:buFont typeface="Montserrat"/>
              <a:buChar char="●"/>
            </a:pPr>
            <a:r>
              <a:rPr lang="en-GB" sz="1400" b="1">
                <a:latin typeface="Montserrat"/>
                <a:ea typeface="Montserrat"/>
                <a:cs typeface="Montserrat"/>
                <a:sym typeface="Montserrat"/>
              </a:rPr>
              <a:t>GPS units to assist in navigating the bot into the appropriate docking space based on coordinates or a specific location</a:t>
            </a:r>
            <a:endParaRPr sz="1400" b="1">
              <a:latin typeface="Montserrat"/>
              <a:ea typeface="Montserrat"/>
              <a:cs typeface="Montserrat"/>
              <a:sym typeface="Montserrat"/>
            </a:endParaRPr>
          </a:p>
          <a:p>
            <a:pPr marL="749300" lvl="0" indent="-317500" algn="l" rtl="0">
              <a:lnSpc>
                <a:spcPct val="150000"/>
              </a:lnSpc>
              <a:spcBef>
                <a:spcPts val="0"/>
              </a:spcBef>
              <a:spcAft>
                <a:spcPts val="0"/>
              </a:spcAft>
              <a:buClr>
                <a:schemeClr val="lt1"/>
              </a:buClr>
              <a:buSzPts val="1400"/>
              <a:buFont typeface="Montserrat"/>
              <a:buChar char="●"/>
            </a:pPr>
            <a:r>
              <a:rPr lang="en-GB" sz="1400" b="1">
                <a:latin typeface="Montserrat"/>
                <a:ea typeface="Montserrat"/>
                <a:cs typeface="Montserrat"/>
                <a:sym typeface="Montserrat"/>
              </a:rPr>
              <a:t>Newer systems include FLIR (Forward-Looking Infrared) cameras that analyze real-time images and incorporate that data into the propulsion system to guarantee seamless maneuvering, even in the tightest spaces.</a:t>
            </a:r>
            <a:endParaRPr sz="1400" b="1">
              <a:latin typeface="Montserrat"/>
              <a:ea typeface="Montserrat"/>
              <a:cs typeface="Montserrat"/>
              <a:sym typeface="Montserrat"/>
            </a:endParaRPr>
          </a:p>
          <a:p>
            <a:pPr marL="0" lvl="0" indent="0" algn="l" rtl="0">
              <a:lnSpc>
                <a:spcPct val="105000"/>
              </a:lnSpc>
              <a:spcBef>
                <a:spcPts val="0"/>
              </a:spcBef>
              <a:spcAft>
                <a:spcPts val="120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50"/>
          <p:cNvSpPr txBox="1">
            <a:spLocks noGrp="1"/>
          </p:cNvSpPr>
          <p:nvPr>
            <p:ph type="title"/>
          </p:nvPr>
        </p:nvSpPr>
        <p:spPr>
          <a:xfrm>
            <a:off x="1297500" y="731525"/>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sz="2511" b="1">
                <a:solidFill>
                  <a:srgbClr val="00FFFF"/>
                </a:solidFill>
              </a:rPr>
              <a:t>HOW CLEANING BOTS ARE SAVIOURS DURING COVID-19 PANDEMIC ?</a:t>
            </a:r>
            <a:endParaRPr sz="2511" b="1">
              <a:solidFill>
                <a:srgbClr val="00FFFF"/>
              </a:solidFill>
            </a:endParaRPr>
          </a:p>
        </p:txBody>
      </p:sp>
      <p:sp>
        <p:nvSpPr>
          <p:cNvPr id="361" name="Google Shape;361;p50"/>
          <p:cNvSpPr txBox="1">
            <a:spLocks noGrp="1"/>
          </p:cNvSpPr>
          <p:nvPr>
            <p:ph type="body" idx="1"/>
          </p:nvPr>
        </p:nvSpPr>
        <p:spPr>
          <a:xfrm>
            <a:off x="1297500" y="1751800"/>
            <a:ext cx="7038900" cy="29112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Arial"/>
              <a:buChar char="❏"/>
            </a:pPr>
            <a:r>
              <a:rPr lang="en-GB" sz="1900">
                <a:latin typeface="Arial"/>
                <a:ea typeface="Arial"/>
                <a:cs typeface="Arial"/>
                <a:sym typeface="Arial"/>
              </a:rPr>
              <a:t>As the pandemic highlights the importance of cleaning and disinfecting,  demand for  autonomous cleaning robot has  increased. </a:t>
            </a:r>
            <a:endParaRPr sz="1900">
              <a:latin typeface="Arial"/>
              <a:ea typeface="Arial"/>
              <a:cs typeface="Arial"/>
              <a:sym typeface="Arial"/>
            </a:endParaRPr>
          </a:p>
          <a:p>
            <a:pPr marL="457200" lvl="0" indent="-349250" algn="l" rtl="0">
              <a:spcBef>
                <a:spcPts val="0"/>
              </a:spcBef>
              <a:spcAft>
                <a:spcPts val="0"/>
              </a:spcAft>
              <a:buSzPts val="1900"/>
              <a:buFont typeface="Arial"/>
              <a:buChar char="❏"/>
            </a:pPr>
            <a:r>
              <a:rPr lang="en-GB" sz="1900">
                <a:latin typeface="Arial"/>
                <a:ea typeface="Arial"/>
                <a:cs typeface="Arial"/>
                <a:sym typeface="Arial"/>
              </a:rPr>
              <a:t>Society is waking up to the fact that cleaning is a dangerous job right now. It is not just unpleasant; it's actually dangerous. Heads of governments are referring to cleaning staff in the same sentence as nurses and doctors.</a:t>
            </a:r>
            <a:endParaRPr sz="1900">
              <a:latin typeface="Arial"/>
              <a:ea typeface="Arial"/>
              <a:cs typeface="Arial"/>
              <a:sym typeface="Arial"/>
            </a:endParaRPr>
          </a:p>
          <a:p>
            <a:pPr marL="0" lvl="0" indent="0" algn="l" rtl="0">
              <a:spcBef>
                <a:spcPts val="1200"/>
              </a:spcBef>
              <a:spcAft>
                <a:spcPts val="1200"/>
              </a:spcAft>
              <a:buNone/>
            </a:pPr>
            <a:endParaRPr sz="1700">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51"/>
          <p:cNvSpPr txBox="1">
            <a:spLocks noGrp="1"/>
          </p:cNvSpPr>
          <p:nvPr>
            <p:ph type="title"/>
          </p:nvPr>
        </p:nvSpPr>
        <p:spPr>
          <a:xfrm rot="10800000" flipH="1">
            <a:off x="8352975" y="138225"/>
            <a:ext cx="45600" cy="2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367" name="Google Shape;367;p51"/>
          <p:cNvSpPr txBox="1">
            <a:spLocks noGrp="1"/>
          </p:cNvSpPr>
          <p:nvPr>
            <p:ph type="body" idx="1"/>
          </p:nvPr>
        </p:nvSpPr>
        <p:spPr>
          <a:xfrm>
            <a:off x="967275" y="491325"/>
            <a:ext cx="7815000" cy="4222500"/>
          </a:xfrm>
          <a:prstGeom prst="rect">
            <a:avLst/>
          </a:prstGeom>
        </p:spPr>
        <p:txBody>
          <a:bodyPr spcFirstLastPara="1" wrap="square" lIns="91425" tIns="91425" rIns="91425" bIns="91425" anchor="t" anchorCtr="0">
            <a:noAutofit/>
          </a:bodyPr>
          <a:lstStyle/>
          <a:p>
            <a:pPr marL="457200" lvl="0" indent="-347027" algn="l" rtl="0">
              <a:lnSpc>
                <a:spcPct val="160000"/>
              </a:lnSpc>
              <a:spcBef>
                <a:spcPts val="0"/>
              </a:spcBef>
              <a:spcAft>
                <a:spcPts val="0"/>
              </a:spcAft>
              <a:buSzPts val="1865"/>
              <a:buFont typeface="Arial"/>
              <a:buChar char="❏"/>
            </a:pPr>
            <a:r>
              <a:rPr lang="en-GB" sz="1865">
                <a:latin typeface="Arial"/>
                <a:ea typeface="Arial"/>
                <a:cs typeface="Arial"/>
                <a:sym typeface="Arial"/>
              </a:rPr>
              <a:t>Cleaning robots are being deployed in hospitals around the world and since the COVID-19 crisis demand for disinfection has increased. </a:t>
            </a:r>
            <a:endParaRPr sz="1865">
              <a:latin typeface="Arial"/>
              <a:ea typeface="Arial"/>
              <a:cs typeface="Arial"/>
              <a:sym typeface="Arial"/>
            </a:endParaRPr>
          </a:p>
          <a:p>
            <a:pPr marL="457200" lvl="0" indent="-347027" algn="l" rtl="0">
              <a:lnSpc>
                <a:spcPct val="160000"/>
              </a:lnSpc>
              <a:spcBef>
                <a:spcPts val="0"/>
              </a:spcBef>
              <a:spcAft>
                <a:spcPts val="0"/>
              </a:spcAft>
              <a:buSzPts val="1865"/>
              <a:buFont typeface="Arial"/>
              <a:buChar char="❏"/>
            </a:pPr>
            <a:r>
              <a:rPr lang="en-GB" sz="1865">
                <a:latin typeface="Arial"/>
                <a:ea typeface="Arial"/>
                <a:cs typeface="Arial"/>
                <a:sym typeface="Arial"/>
              </a:rPr>
              <a:t>Users can add disinfectant to the robot’s clean water tank. Institutions and businesses want cleaning and disinfecting to happen three times a day, rather than once every three days. </a:t>
            </a:r>
            <a:endParaRPr sz="1865">
              <a:latin typeface="Arial"/>
              <a:ea typeface="Arial"/>
              <a:cs typeface="Arial"/>
              <a:sym typeface="Arial"/>
            </a:endParaRPr>
          </a:p>
          <a:p>
            <a:pPr marL="457200" lvl="0" indent="-347027" algn="l" rtl="0">
              <a:lnSpc>
                <a:spcPct val="160000"/>
              </a:lnSpc>
              <a:spcBef>
                <a:spcPts val="0"/>
              </a:spcBef>
              <a:spcAft>
                <a:spcPts val="0"/>
              </a:spcAft>
              <a:buSzPts val="1865"/>
              <a:buFont typeface="Arial"/>
              <a:buChar char="❏"/>
            </a:pPr>
            <a:r>
              <a:rPr lang="en-GB" sz="1865">
                <a:latin typeface="Arial"/>
                <a:ea typeface="Arial"/>
                <a:cs typeface="Arial"/>
                <a:sym typeface="Arial"/>
              </a:rPr>
              <a:t>Autonomous cleaning has gone from being an efficiency issue to a safety issue. Robots are keeping frontline cleaners safe from exposure.</a:t>
            </a:r>
            <a:endParaRPr sz="2142">
              <a:latin typeface="Arial"/>
              <a:ea typeface="Arial"/>
              <a:cs typeface="Arial"/>
              <a:sym typeface="Arial"/>
            </a:endParaRPr>
          </a:p>
          <a:p>
            <a:pPr marL="0" lvl="0" indent="0" algn="l" rtl="0">
              <a:spcBef>
                <a:spcPts val="1500"/>
              </a:spcBef>
              <a:spcAft>
                <a:spcPts val="1200"/>
              </a:spcAft>
              <a:buSzPts val="1018"/>
              <a:buNone/>
            </a:pPr>
            <a:endParaRPr sz="1202"/>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000" b="1">
                <a:solidFill>
                  <a:srgbClr val="00FFFF"/>
                </a:solidFill>
              </a:rPr>
              <a:t>WHAT IS A CLEANING ROBOT ?</a:t>
            </a:r>
            <a:endParaRPr sz="3000" b="1">
              <a:solidFill>
                <a:srgbClr val="00FFFF"/>
              </a:solidFill>
            </a:endParaRPr>
          </a:p>
        </p:txBody>
      </p:sp>
      <p:sp>
        <p:nvSpPr>
          <p:cNvPr id="161" name="Google Shape;161;p16"/>
          <p:cNvSpPr txBox="1">
            <a:spLocks noGrp="1"/>
          </p:cNvSpPr>
          <p:nvPr>
            <p:ph type="body" idx="1"/>
          </p:nvPr>
        </p:nvSpPr>
        <p:spPr>
          <a:xfrm>
            <a:off x="1297500" y="1307850"/>
            <a:ext cx="7038900" cy="3441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550" dirty="0">
                <a:latin typeface="Arial"/>
                <a:ea typeface="Arial"/>
                <a:cs typeface="Arial"/>
                <a:sym typeface="Arial"/>
              </a:rPr>
              <a:t>A </a:t>
            </a:r>
            <a:r>
              <a:rPr lang="en-GB" sz="1550" b="1" dirty="0">
                <a:latin typeface="Arial"/>
                <a:ea typeface="Arial"/>
                <a:cs typeface="Arial"/>
                <a:sym typeface="Arial"/>
              </a:rPr>
              <a:t>robotic vacuum cleaner</a:t>
            </a:r>
            <a:r>
              <a:rPr lang="en-GB" sz="1550" dirty="0">
                <a:latin typeface="Arial"/>
                <a:ea typeface="Arial"/>
                <a:cs typeface="Arial"/>
                <a:sym typeface="Arial"/>
              </a:rPr>
              <a:t>, sometimes called a </a:t>
            </a:r>
            <a:r>
              <a:rPr lang="en-GB" sz="1550" b="1" dirty="0">
                <a:latin typeface="Arial"/>
                <a:ea typeface="Arial"/>
                <a:cs typeface="Arial"/>
                <a:sym typeface="Arial"/>
              </a:rPr>
              <a:t>robovac</a:t>
            </a:r>
            <a:r>
              <a:rPr lang="en-GB" sz="1550" dirty="0">
                <a:latin typeface="Arial"/>
                <a:ea typeface="Arial"/>
                <a:cs typeface="Arial"/>
                <a:sym typeface="Arial"/>
              </a:rPr>
              <a:t> or a </a:t>
            </a:r>
            <a:r>
              <a:rPr lang="en-GB" sz="1550" b="1" dirty="0">
                <a:uFill>
                  <a:noFill/>
                </a:uFill>
                <a:latin typeface="Arial"/>
                <a:ea typeface="Arial"/>
                <a:cs typeface="Arial"/>
                <a:sym typeface="Arial"/>
                <a:hlinkClick r:id="rId3"/>
              </a:rPr>
              <a:t>Roomba</a:t>
            </a:r>
            <a:r>
              <a:rPr lang="en-GB" sz="1550" dirty="0">
                <a:latin typeface="Arial"/>
                <a:ea typeface="Arial"/>
                <a:cs typeface="Arial"/>
                <a:sym typeface="Arial"/>
              </a:rPr>
              <a:t> as a </a:t>
            </a:r>
            <a:r>
              <a:rPr lang="en-GB" sz="1550" dirty="0">
                <a:uFill>
                  <a:noFill/>
                </a:uFill>
                <a:latin typeface="Arial"/>
                <a:ea typeface="Arial"/>
                <a:cs typeface="Arial"/>
                <a:sym typeface="Arial"/>
                <a:hlinkClick r:id="rId4"/>
              </a:rPr>
              <a:t>generic trademark</a:t>
            </a:r>
            <a:r>
              <a:rPr lang="en-GB" sz="1550" dirty="0">
                <a:latin typeface="Arial"/>
                <a:ea typeface="Arial"/>
                <a:cs typeface="Arial"/>
                <a:sym typeface="Arial"/>
              </a:rPr>
              <a:t>, is an </a:t>
            </a:r>
            <a:r>
              <a:rPr lang="en-GB" sz="1550" dirty="0">
                <a:uFill>
                  <a:noFill/>
                </a:uFill>
                <a:latin typeface="Arial"/>
                <a:ea typeface="Arial"/>
                <a:cs typeface="Arial"/>
                <a:sym typeface="Arial"/>
                <a:hlinkClick r:id="rId5"/>
              </a:rPr>
              <a:t>autonomous robotic</a:t>
            </a:r>
            <a:r>
              <a:rPr lang="en-GB" sz="1550" dirty="0">
                <a:latin typeface="Arial"/>
                <a:ea typeface="Arial"/>
                <a:cs typeface="Arial"/>
                <a:sym typeface="Arial"/>
              </a:rPr>
              <a:t> </a:t>
            </a:r>
            <a:r>
              <a:rPr lang="en-GB" sz="1550" dirty="0">
                <a:uFill>
                  <a:noFill/>
                </a:uFill>
                <a:latin typeface="Arial"/>
                <a:ea typeface="Arial"/>
                <a:cs typeface="Arial"/>
                <a:sym typeface="Arial"/>
                <a:hlinkClick r:id="rId6"/>
              </a:rPr>
              <a:t>vacuum cleaner</a:t>
            </a:r>
            <a:r>
              <a:rPr lang="en-GB" sz="1550" dirty="0">
                <a:latin typeface="Arial"/>
                <a:ea typeface="Arial"/>
                <a:cs typeface="Arial"/>
                <a:sym typeface="Arial"/>
              </a:rPr>
              <a:t> which has a limited vacuum </a:t>
            </a:r>
            <a:r>
              <a:rPr lang="en-GB" sz="1550" dirty="0">
                <a:uFill>
                  <a:noFill/>
                </a:uFill>
                <a:latin typeface="Arial"/>
                <a:ea typeface="Arial"/>
                <a:cs typeface="Arial"/>
                <a:sym typeface="Arial"/>
                <a:hlinkClick r:id="rId7"/>
              </a:rPr>
              <a:t>floor cleaning</a:t>
            </a:r>
            <a:r>
              <a:rPr lang="en-GB" sz="1550" dirty="0">
                <a:latin typeface="Arial"/>
                <a:ea typeface="Arial"/>
                <a:cs typeface="Arial"/>
                <a:sym typeface="Arial"/>
              </a:rPr>
              <a:t> system combined with sensors and robotic drives with programmable controllers and cleaning routines.</a:t>
            </a:r>
            <a:endParaRPr sz="1550" dirty="0">
              <a:latin typeface="Arial"/>
              <a:ea typeface="Arial"/>
              <a:cs typeface="Arial"/>
              <a:sym typeface="Arial"/>
            </a:endParaRPr>
          </a:p>
          <a:p>
            <a:pPr marL="0" lvl="0" indent="0" algn="just" rtl="0">
              <a:spcBef>
                <a:spcPts val="1200"/>
              </a:spcBef>
              <a:spcAft>
                <a:spcPts val="0"/>
              </a:spcAft>
              <a:buNone/>
            </a:pPr>
            <a:r>
              <a:rPr lang="en-GB" sz="1550" dirty="0">
                <a:latin typeface="Arial"/>
                <a:ea typeface="Arial"/>
                <a:cs typeface="Arial"/>
                <a:sym typeface="Arial"/>
              </a:rPr>
              <a:t> Early designs included manual operation via </a:t>
            </a:r>
            <a:r>
              <a:rPr lang="en-GB" sz="1550" dirty="0">
                <a:uFill>
                  <a:noFill/>
                </a:uFill>
                <a:latin typeface="Arial"/>
                <a:ea typeface="Arial"/>
                <a:cs typeface="Arial"/>
                <a:sym typeface="Arial"/>
                <a:hlinkClick r:id="rId8"/>
              </a:rPr>
              <a:t>remote control</a:t>
            </a:r>
            <a:r>
              <a:rPr lang="en-GB" sz="1550" dirty="0">
                <a:latin typeface="Arial"/>
                <a:ea typeface="Arial"/>
                <a:cs typeface="Arial"/>
                <a:sym typeface="Arial"/>
              </a:rPr>
              <a:t> and a "self-drive" mode which allowed the machine to clean autonomously without human control. Some designs use spinning brushes to reach tight corners, and some include a number of cleaning features along with the vacuuming feature (mopping, </a:t>
            </a:r>
            <a:r>
              <a:rPr lang="en-GB" sz="1550" dirty="0">
                <a:uFill>
                  <a:noFill/>
                </a:uFill>
                <a:latin typeface="Arial"/>
                <a:ea typeface="Arial"/>
                <a:cs typeface="Arial"/>
                <a:sym typeface="Arial"/>
                <a:hlinkClick r:id="rId9"/>
              </a:rPr>
              <a:t>UV sterilization</a:t>
            </a:r>
            <a:r>
              <a:rPr lang="en-GB" sz="1550" dirty="0">
                <a:latin typeface="Arial"/>
                <a:ea typeface="Arial"/>
                <a:cs typeface="Arial"/>
                <a:sym typeface="Arial"/>
              </a:rPr>
              <a:t>, etc.).</a:t>
            </a:r>
            <a:endParaRPr sz="1550" dirty="0">
              <a:latin typeface="Arial"/>
              <a:ea typeface="Arial"/>
              <a:cs typeface="Arial"/>
              <a:sym typeface="Arial"/>
            </a:endParaRPr>
          </a:p>
          <a:p>
            <a:pPr marL="0" lvl="0" indent="0" algn="just" rtl="0">
              <a:spcBef>
                <a:spcPts val="1200"/>
              </a:spcBef>
              <a:spcAft>
                <a:spcPts val="1200"/>
              </a:spcAft>
              <a:buNone/>
            </a:pPr>
            <a:r>
              <a:rPr lang="en-GB" sz="1550" dirty="0">
                <a:latin typeface="Arial"/>
                <a:ea typeface="Arial"/>
                <a:cs typeface="Arial"/>
                <a:sym typeface="Arial"/>
              </a:rPr>
              <a:t>More recent models use </a:t>
            </a:r>
            <a:r>
              <a:rPr lang="en-GB" sz="1550" dirty="0">
                <a:uFill>
                  <a:noFill/>
                </a:uFill>
                <a:latin typeface="Arial"/>
                <a:ea typeface="Arial"/>
                <a:cs typeface="Arial"/>
                <a:sym typeface="Arial"/>
                <a:hlinkClick r:id="rId10"/>
              </a:rPr>
              <a:t>artificial intelligence</a:t>
            </a:r>
            <a:r>
              <a:rPr lang="en-GB" sz="1550" dirty="0">
                <a:latin typeface="Arial"/>
                <a:ea typeface="Arial"/>
                <a:cs typeface="Arial"/>
                <a:sym typeface="Arial"/>
              </a:rPr>
              <a:t> and </a:t>
            </a:r>
            <a:r>
              <a:rPr lang="en-GB" sz="1550" dirty="0">
                <a:uFill>
                  <a:noFill/>
                </a:uFill>
                <a:latin typeface="Arial"/>
                <a:ea typeface="Arial"/>
                <a:cs typeface="Arial"/>
                <a:sym typeface="Arial"/>
                <a:hlinkClick r:id="rId11"/>
              </a:rPr>
              <a:t>deep learning</a:t>
            </a:r>
            <a:r>
              <a:rPr lang="en-GB" sz="1550" dirty="0">
                <a:latin typeface="Arial"/>
                <a:ea typeface="Arial"/>
                <a:cs typeface="Arial"/>
                <a:sym typeface="Arial"/>
              </a:rPr>
              <a:t> for better mapping, object identification and event-based cleaning.</a:t>
            </a:r>
            <a:endParaRPr sz="18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2"/>
          <p:cNvSpPr txBox="1">
            <a:spLocks noGrp="1"/>
          </p:cNvSpPr>
          <p:nvPr>
            <p:ph type="title"/>
          </p:nvPr>
        </p:nvSpPr>
        <p:spPr>
          <a:xfrm rot="10800000">
            <a:off x="8336250" y="399175"/>
            <a:ext cx="277200" cy="76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373" name="Google Shape;373;p52"/>
          <p:cNvSpPr txBox="1">
            <a:spLocks noGrp="1"/>
          </p:cNvSpPr>
          <p:nvPr>
            <p:ph type="body" idx="1"/>
          </p:nvPr>
        </p:nvSpPr>
        <p:spPr>
          <a:xfrm>
            <a:off x="825335" y="3669475"/>
            <a:ext cx="6716203" cy="1335974"/>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1200"/>
              </a:spcAft>
              <a:buNone/>
            </a:pPr>
            <a:r>
              <a:rPr lang="en-GB" sz="1450" dirty="0">
                <a:latin typeface="Arial"/>
                <a:ea typeface="Arial"/>
                <a:cs typeface="Arial"/>
                <a:sym typeface="Arial"/>
              </a:rPr>
              <a:t>These robots are increasingly advocated as a simple solution for the immediate disinfection of rooms and spaces of all surfaces in one process and as such they seem attractive to hospital management, also because of automation and apparent cost savings by reducing cleaning staff. Presently, disinfection robots do not replace routine (manual) cleaning but may complement it.</a:t>
            </a:r>
            <a:endParaRPr sz="700" dirty="0"/>
          </a:p>
        </p:txBody>
      </p:sp>
      <p:pic>
        <p:nvPicPr>
          <p:cNvPr id="374" name="Google Shape;374;p52"/>
          <p:cNvPicPr preferRelativeResize="0"/>
          <p:nvPr/>
        </p:nvPicPr>
        <p:blipFill>
          <a:blip r:embed="rId3">
            <a:alphaModFix/>
          </a:blip>
          <a:stretch>
            <a:fillRect/>
          </a:stretch>
        </p:blipFill>
        <p:spPr>
          <a:xfrm>
            <a:off x="1602463" y="399175"/>
            <a:ext cx="5939075" cy="29771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700" b="1">
                <a:solidFill>
                  <a:srgbClr val="00FFFF"/>
                </a:solidFill>
              </a:rPr>
              <a:t>           CONCLUSION</a:t>
            </a:r>
            <a:endParaRPr sz="3700" b="1">
              <a:solidFill>
                <a:srgbClr val="00FFFF"/>
              </a:solidFill>
            </a:endParaRPr>
          </a:p>
        </p:txBody>
      </p:sp>
      <p:sp>
        <p:nvSpPr>
          <p:cNvPr id="380" name="Google Shape;380;p5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384"/>
        <p:cNvGrpSpPr/>
        <p:nvPr/>
      </p:nvGrpSpPr>
      <p:grpSpPr>
        <a:xfrm>
          <a:off x="0" y="0"/>
          <a:ext cx="0" cy="0"/>
          <a:chOff x="0" y="0"/>
          <a:chExt cx="0" cy="0"/>
        </a:xfrm>
      </p:grpSpPr>
      <p:sp>
        <p:nvSpPr>
          <p:cNvPr id="385" name="Google Shape;385;p54"/>
          <p:cNvSpPr txBox="1">
            <a:spLocks noGrp="1"/>
          </p:cNvSpPr>
          <p:nvPr>
            <p:ph type="title"/>
          </p:nvPr>
        </p:nvSpPr>
        <p:spPr>
          <a:xfrm>
            <a:off x="812050" y="4492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            </a:t>
            </a:r>
            <a:r>
              <a:rPr lang="en-GB" sz="3566"/>
              <a:t>        </a:t>
            </a:r>
            <a:r>
              <a:rPr lang="en-GB" sz="5466" b="1" i="1">
                <a:solidFill>
                  <a:srgbClr val="0000FF"/>
                </a:solidFill>
              </a:rPr>
              <a:t>THANK YOU</a:t>
            </a:r>
            <a:endParaRPr sz="5466" b="1" i="1">
              <a:solidFill>
                <a:srgbClr val="0000FF"/>
              </a:solidFill>
            </a:endParaRPr>
          </a:p>
        </p:txBody>
      </p:sp>
      <p:sp>
        <p:nvSpPr>
          <p:cNvPr id="386" name="Google Shape;386;p54"/>
          <p:cNvSpPr txBox="1">
            <a:spLocks noGrp="1"/>
          </p:cNvSpPr>
          <p:nvPr>
            <p:ph type="body" idx="1"/>
          </p:nvPr>
        </p:nvSpPr>
        <p:spPr>
          <a:xfrm>
            <a:off x="1408500" y="1363350"/>
            <a:ext cx="7213200" cy="31326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1018"/>
              <a:buNone/>
            </a:pPr>
            <a:r>
              <a:rPr lang="en-GB" sz="2135" b="1" i="1">
                <a:solidFill>
                  <a:srgbClr val="000000"/>
                </a:solidFill>
                <a:latin typeface="Arial"/>
                <a:ea typeface="Arial"/>
                <a:cs typeface="Arial"/>
                <a:sym typeface="Arial"/>
              </a:rPr>
              <a:t>We</a:t>
            </a:r>
            <a:r>
              <a:rPr lang="en-GB" sz="2135" b="1" i="1">
                <a:solidFill>
                  <a:srgbClr val="202122"/>
                </a:solidFill>
                <a:latin typeface="Arial"/>
                <a:ea typeface="Arial"/>
                <a:cs typeface="Arial"/>
                <a:sym typeface="Arial"/>
              </a:rPr>
              <a:t> would like to thank Robocoupler Pvt. Ltd for giving us this golden opportunity to serve our candidature as interns. We have learnt a lot in these 45-days of internship.</a:t>
            </a:r>
            <a:endParaRPr sz="2135" b="1" i="1">
              <a:solidFill>
                <a:srgbClr val="202122"/>
              </a:solidFill>
              <a:latin typeface="Arial"/>
              <a:ea typeface="Arial"/>
              <a:cs typeface="Arial"/>
              <a:sym typeface="Arial"/>
            </a:endParaRPr>
          </a:p>
          <a:p>
            <a:pPr marL="0" lvl="0" indent="0" algn="l" rtl="0">
              <a:lnSpc>
                <a:spcPct val="95000"/>
              </a:lnSpc>
              <a:spcBef>
                <a:spcPts val="1200"/>
              </a:spcBef>
              <a:spcAft>
                <a:spcPts val="1200"/>
              </a:spcAft>
              <a:buSzPts val="1018"/>
              <a:buNone/>
            </a:pPr>
            <a:r>
              <a:rPr lang="en-GB" sz="2135" b="1" i="1">
                <a:solidFill>
                  <a:srgbClr val="202122"/>
                </a:solidFill>
                <a:latin typeface="Arial"/>
                <a:ea typeface="Arial"/>
                <a:cs typeface="Arial"/>
                <a:sym typeface="Arial"/>
              </a:rPr>
              <a:t>We would also like to thank our mentor for giving us this opportunity to work on such an innovative project. Your support, insights and guidance has helped our team in the completion of this project. Thank you for being such an amazing mentor and for always motivating us.</a:t>
            </a:r>
            <a:endParaRPr sz="2135" b="1" i="1">
              <a:solidFill>
                <a:srgbClr val="202122"/>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55"/>
          <p:cNvSpPr txBox="1">
            <a:spLocks noGrp="1"/>
          </p:cNvSpPr>
          <p:nvPr>
            <p:ph type="title"/>
          </p:nvPr>
        </p:nvSpPr>
        <p:spPr>
          <a:xfrm>
            <a:off x="1297500" y="393750"/>
            <a:ext cx="7038900" cy="6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860" b="1">
                <a:solidFill>
                  <a:srgbClr val="00FFFF"/>
                </a:solidFill>
              </a:rPr>
              <a:t>PREPARED BY - TEAM 3</a:t>
            </a:r>
            <a:endParaRPr sz="2860" b="1">
              <a:solidFill>
                <a:srgbClr val="00FFFF"/>
              </a:solidFill>
            </a:endParaRPr>
          </a:p>
        </p:txBody>
      </p:sp>
      <p:sp>
        <p:nvSpPr>
          <p:cNvPr id="392" name="Google Shape;392;p55"/>
          <p:cNvSpPr txBox="1">
            <a:spLocks noGrp="1"/>
          </p:cNvSpPr>
          <p:nvPr>
            <p:ph type="body" idx="1"/>
          </p:nvPr>
        </p:nvSpPr>
        <p:spPr>
          <a:xfrm>
            <a:off x="1297500" y="999150"/>
            <a:ext cx="7231800" cy="3885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600" b="1">
                <a:solidFill>
                  <a:srgbClr val="FF00FF"/>
                </a:solidFill>
                <a:latin typeface="Montserrat"/>
                <a:ea typeface="Montserrat"/>
                <a:cs typeface="Montserrat"/>
                <a:sym typeface="Montserrat"/>
              </a:rPr>
              <a:t>MEMBERS:-</a:t>
            </a:r>
            <a:endParaRPr sz="2600" b="1">
              <a:solidFill>
                <a:srgbClr val="FF00FF"/>
              </a:solidFill>
              <a:latin typeface="Montserrat"/>
              <a:ea typeface="Montserrat"/>
              <a:cs typeface="Montserrat"/>
              <a:sym typeface="Montserrat"/>
            </a:endParaRPr>
          </a:p>
          <a:p>
            <a:pPr marL="457200" lvl="0" indent="-368300" algn="l" rtl="0">
              <a:spcBef>
                <a:spcPts val="1200"/>
              </a:spcBef>
              <a:spcAft>
                <a:spcPts val="0"/>
              </a:spcAft>
              <a:buClr>
                <a:srgbClr val="00FF00"/>
              </a:buClr>
              <a:buSzPts val="2200"/>
              <a:buChar char="❏"/>
            </a:pPr>
            <a:r>
              <a:rPr lang="en-GB" sz="2200" b="1">
                <a:solidFill>
                  <a:srgbClr val="00FF00"/>
                </a:solidFill>
              </a:rPr>
              <a:t>AAKANSHA KUMARI</a:t>
            </a:r>
            <a:endParaRPr sz="2200" b="1">
              <a:solidFill>
                <a:srgbClr val="00FF00"/>
              </a:solidFill>
            </a:endParaRPr>
          </a:p>
          <a:p>
            <a:pPr marL="457200" lvl="0" indent="-368300" algn="l" rtl="0">
              <a:spcBef>
                <a:spcPts val="0"/>
              </a:spcBef>
              <a:spcAft>
                <a:spcPts val="0"/>
              </a:spcAft>
              <a:buClr>
                <a:srgbClr val="00FF00"/>
              </a:buClr>
              <a:buSzPts val="2200"/>
              <a:buChar char="❏"/>
            </a:pPr>
            <a:r>
              <a:rPr lang="en-GB" sz="2200" b="1">
                <a:solidFill>
                  <a:srgbClr val="00FF00"/>
                </a:solidFill>
              </a:rPr>
              <a:t>DHANESH SHUKLA</a:t>
            </a:r>
            <a:endParaRPr sz="2200" b="1">
              <a:solidFill>
                <a:srgbClr val="00FF00"/>
              </a:solidFill>
            </a:endParaRPr>
          </a:p>
          <a:p>
            <a:pPr marL="457200" lvl="0" indent="-368300" algn="l" rtl="0">
              <a:spcBef>
                <a:spcPts val="0"/>
              </a:spcBef>
              <a:spcAft>
                <a:spcPts val="0"/>
              </a:spcAft>
              <a:buClr>
                <a:srgbClr val="00FF00"/>
              </a:buClr>
              <a:buSzPts val="2200"/>
              <a:buChar char="❏"/>
            </a:pPr>
            <a:r>
              <a:rPr lang="en-GB" sz="2200" b="1">
                <a:solidFill>
                  <a:srgbClr val="00FF00"/>
                </a:solidFill>
              </a:rPr>
              <a:t>MEDA NARENDRA</a:t>
            </a:r>
            <a:endParaRPr sz="2200" b="1">
              <a:solidFill>
                <a:srgbClr val="00FF00"/>
              </a:solidFill>
            </a:endParaRPr>
          </a:p>
          <a:p>
            <a:pPr marL="457200" lvl="0" indent="-368300" algn="l" rtl="0">
              <a:spcBef>
                <a:spcPts val="0"/>
              </a:spcBef>
              <a:spcAft>
                <a:spcPts val="0"/>
              </a:spcAft>
              <a:buClr>
                <a:srgbClr val="00FF00"/>
              </a:buClr>
              <a:buSzPts val="2200"/>
              <a:buChar char="❏"/>
            </a:pPr>
            <a:r>
              <a:rPr lang="en-GB" sz="2200" b="1">
                <a:solidFill>
                  <a:srgbClr val="00FF00"/>
                </a:solidFill>
              </a:rPr>
              <a:t>NAMAN GUPTA ( TEAM LEADER )</a:t>
            </a:r>
            <a:endParaRPr sz="2200" b="1">
              <a:solidFill>
                <a:srgbClr val="00FF00"/>
              </a:solidFill>
            </a:endParaRPr>
          </a:p>
          <a:p>
            <a:pPr marL="457200" lvl="0" indent="-368300" algn="l" rtl="0">
              <a:spcBef>
                <a:spcPts val="0"/>
              </a:spcBef>
              <a:spcAft>
                <a:spcPts val="0"/>
              </a:spcAft>
              <a:buClr>
                <a:srgbClr val="00FF00"/>
              </a:buClr>
              <a:buSzPts val="2200"/>
              <a:buChar char="❏"/>
            </a:pPr>
            <a:r>
              <a:rPr lang="en-GB" sz="2200" b="1">
                <a:solidFill>
                  <a:srgbClr val="00FF00"/>
                </a:solidFill>
              </a:rPr>
              <a:t>SAKSHI</a:t>
            </a:r>
            <a:endParaRPr sz="2200" b="1">
              <a:solidFill>
                <a:srgbClr val="00FF00"/>
              </a:solidFill>
            </a:endParaRPr>
          </a:p>
          <a:p>
            <a:pPr marL="457200" lvl="0" indent="-368300" algn="l" rtl="0">
              <a:spcBef>
                <a:spcPts val="0"/>
              </a:spcBef>
              <a:spcAft>
                <a:spcPts val="0"/>
              </a:spcAft>
              <a:buClr>
                <a:srgbClr val="00FF00"/>
              </a:buClr>
              <a:buSzPts val="2200"/>
              <a:buChar char="❏"/>
            </a:pPr>
            <a:r>
              <a:rPr lang="en-GB" sz="2200" b="1">
                <a:solidFill>
                  <a:srgbClr val="00FF00"/>
                </a:solidFill>
              </a:rPr>
              <a:t>SHRUTI AGRAWAL</a:t>
            </a:r>
            <a:endParaRPr sz="2200" b="1">
              <a:solidFill>
                <a:srgbClr val="00FF00"/>
              </a:solidFill>
            </a:endParaRPr>
          </a:p>
          <a:p>
            <a:pPr marL="457200" lvl="0" indent="-368300" algn="l" rtl="0">
              <a:spcBef>
                <a:spcPts val="0"/>
              </a:spcBef>
              <a:spcAft>
                <a:spcPts val="0"/>
              </a:spcAft>
              <a:buClr>
                <a:srgbClr val="00FF00"/>
              </a:buClr>
              <a:buSzPts val="2200"/>
              <a:buChar char="❏"/>
            </a:pPr>
            <a:r>
              <a:rPr lang="en-GB" sz="2200" b="1">
                <a:solidFill>
                  <a:srgbClr val="00FF00"/>
                </a:solidFill>
              </a:rPr>
              <a:t>SRIDHAR VEMPATI</a:t>
            </a:r>
            <a:endParaRPr sz="2200" b="1">
              <a:solidFill>
                <a:srgbClr val="00FF00"/>
              </a:solidFill>
            </a:endParaRPr>
          </a:p>
          <a:p>
            <a:pPr marL="457200" lvl="0" indent="-368300" algn="l" rtl="0">
              <a:spcBef>
                <a:spcPts val="0"/>
              </a:spcBef>
              <a:spcAft>
                <a:spcPts val="0"/>
              </a:spcAft>
              <a:buClr>
                <a:srgbClr val="00FF00"/>
              </a:buClr>
              <a:buSzPts val="2200"/>
              <a:buChar char="❏"/>
            </a:pPr>
            <a:r>
              <a:rPr lang="en-GB" sz="2200" b="1">
                <a:solidFill>
                  <a:srgbClr val="00FF00"/>
                </a:solidFill>
              </a:rPr>
              <a:t>YASH BAHETY</a:t>
            </a:r>
            <a:endParaRPr sz="2200" b="1">
              <a:solidFill>
                <a:srgbClr val="00FF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165"/>
        <p:cNvGrpSpPr/>
        <p:nvPr/>
      </p:nvGrpSpPr>
      <p:grpSpPr>
        <a:xfrm>
          <a:off x="0" y="0"/>
          <a:ext cx="0" cy="0"/>
          <a:chOff x="0" y="0"/>
          <a:chExt cx="0" cy="0"/>
        </a:xfrm>
      </p:grpSpPr>
      <p:sp>
        <p:nvSpPr>
          <p:cNvPr id="166" name="Google Shape;166;p17"/>
          <p:cNvSpPr txBox="1">
            <a:spLocks noGrp="1"/>
          </p:cNvSpPr>
          <p:nvPr>
            <p:ph type="body" idx="1"/>
          </p:nvPr>
        </p:nvSpPr>
        <p:spPr>
          <a:xfrm>
            <a:off x="1297500" y="752325"/>
            <a:ext cx="7038900" cy="3837488"/>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GB" sz="1850" b="1" dirty="0">
                <a:solidFill>
                  <a:srgbClr val="000000"/>
                </a:solidFill>
                <a:latin typeface="Arial"/>
                <a:ea typeface="Arial"/>
                <a:cs typeface="Arial"/>
                <a:sym typeface="Arial"/>
              </a:rPr>
              <a:t>Marketing materials for robotic vacuums frequently cite low noise, ease of use, and autonomous cleaning as main advantages. The perception that these devices are set-and-forget solutions is widespread but not always correct. Robotic vacuums are usually smaller than traditional upright vacuums, and weigh significantly less than even the lightest canister models. However, a downside to a robotic vacuum cleaner is that it takes an extended amount of time to vacuum an area due to its size. They are also relatively expensive,</a:t>
            </a:r>
            <a:r>
              <a:rPr lang="en-GB" sz="2400" b="1" baseline="30000" dirty="0">
                <a:solidFill>
                  <a:srgbClr val="000000"/>
                </a:solidFill>
                <a:latin typeface="Arial"/>
                <a:ea typeface="Arial"/>
                <a:cs typeface="Arial"/>
                <a:sym typeface="Arial"/>
              </a:rPr>
              <a:t> </a:t>
            </a:r>
            <a:r>
              <a:rPr lang="en-GB" sz="1850" b="1" dirty="0">
                <a:solidFill>
                  <a:srgbClr val="000000"/>
                </a:solidFill>
                <a:latin typeface="Arial"/>
                <a:ea typeface="Arial"/>
                <a:cs typeface="Arial"/>
                <a:sym typeface="Arial"/>
              </a:rPr>
              <a:t>and replacement parts and batteries can contribute significantly to their operating cost.</a:t>
            </a:r>
            <a:endParaRPr sz="2100" b="1" dirty="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000" b="1">
                <a:solidFill>
                  <a:srgbClr val="00FFFF"/>
                </a:solidFill>
              </a:rPr>
              <a:t>                      HISTORY</a:t>
            </a:r>
            <a:endParaRPr sz="3000" b="1">
              <a:solidFill>
                <a:srgbClr val="00FFFF"/>
              </a:solidFill>
            </a:endParaRPr>
          </a:p>
        </p:txBody>
      </p:sp>
      <p:sp>
        <p:nvSpPr>
          <p:cNvPr id="172" name="Google Shape;172;p18"/>
          <p:cNvSpPr txBox="1">
            <a:spLocks noGrp="1"/>
          </p:cNvSpPr>
          <p:nvPr>
            <p:ph type="body" idx="1"/>
          </p:nvPr>
        </p:nvSpPr>
        <p:spPr>
          <a:xfrm>
            <a:off x="1297500" y="1024025"/>
            <a:ext cx="7038900" cy="3850796"/>
          </a:xfrm>
          <a:prstGeom prst="rect">
            <a:avLst/>
          </a:prstGeom>
        </p:spPr>
        <p:txBody>
          <a:bodyPr spcFirstLastPara="1" wrap="square" lIns="91425" tIns="91425" rIns="91425" bIns="91425" anchor="t" anchorCtr="0">
            <a:normAutofit fontScale="25000" lnSpcReduction="20000"/>
          </a:bodyPr>
          <a:lstStyle/>
          <a:p>
            <a:pPr marL="0" lvl="0" indent="0" algn="just" rtl="0">
              <a:spcBef>
                <a:spcPts val="0"/>
              </a:spcBef>
              <a:spcAft>
                <a:spcPts val="0"/>
              </a:spcAft>
              <a:buNone/>
            </a:pPr>
            <a:r>
              <a:rPr lang="en-GB" sz="6364" dirty="0">
                <a:latin typeface="Arial"/>
                <a:ea typeface="Arial"/>
                <a:cs typeface="Arial"/>
                <a:sym typeface="Arial"/>
              </a:rPr>
              <a:t>(</a:t>
            </a:r>
            <a:r>
              <a:rPr lang="en-GB" sz="6364" b="1" dirty="0">
                <a:latin typeface="Arial"/>
                <a:ea typeface="Arial"/>
                <a:cs typeface="Arial"/>
                <a:sym typeface="Arial"/>
              </a:rPr>
              <a:t>1/3)</a:t>
            </a:r>
            <a:endParaRPr sz="6364" b="1" dirty="0">
              <a:latin typeface="Arial"/>
              <a:ea typeface="Arial"/>
              <a:cs typeface="Arial"/>
              <a:sym typeface="Arial"/>
            </a:endParaRPr>
          </a:p>
          <a:p>
            <a:pPr marL="0" lvl="0" indent="0" algn="just" rtl="0">
              <a:spcBef>
                <a:spcPts val="1200"/>
              </a:spcBef>
              <a:spcAft>
                <a:spcPts val="0"/>
              </a:spcAft>
              <a:buNone/>
            </a:pPr>
            <a:r>
              <a:rPr lang="en-GB" sz="6364" dirty="0">
                <a:latin typeface="Arial"/>
                <a:ea typeface="Arial"/>
                <a:cs typeface="Arial"/>
                <a:sym typeface="Arial"/>
              </a:rPr>
              <a:t>In 1956, the American science fiction author </a:t>
            </a:r>
            <a:r>
              <a:rPr lang="en-GB" sz="6364" dirty="0">
                <a:uFill>
                  <a:noFill/>
                </a:uFill>
                <a:latin typeface="Arial"/>
                <a:ea typeface="Arial"/>
                <a:cs typeface="Arial"/>
                <a:sym typeface="Arial"/>
                <a:hlinkClick r:id="rId3"/>
              </a:rPr>
              <a:t>Robert A. Heinlein</a:t>
            </a:r>
            <a:r>
              <a:rPr lang="en-GB" sz="6364" dirty="0">
                <a:latin typeface="Arial"/>
                <a:ea typeface="Arial"/>
                <a:cs typeface="Arial"/>
                <a:sym typeface="Arial"/>
              </a:rPr>
              <a:t> described the concept of a robotic vacuum cleaner with a recharging dock in his novel </a:t>
            </a:r>
            <a:r>
              <a:rPr lang="en-GB" sz="6364" i="1" dirty="0">
                <a:uFill>
                  <a:noFill/>
                </a:uFill>
                <a:latin typeface="Arial"/>
                <a:ea typeface="Arial"/>
                <a:cs typeface="Arial"/>
                <a:sym typeface="Arial"/>
                <a:hlinkClick r:id="rId4"/>
              </a:rPr>
              <a:t>The Door into Summer</a:t>
            </a:r>
            <a:r>
              <a:rPr lang="en-GB" sz="6364" dirty="0">
                <a:latin typeface="Arial"/>
                <a:ea typeface="Arial"/>
                <a:cs typeface="Arial"/>
                <a:sym typeface="Arial"/>
              </a:rPr>
              <a:t>: "Basically it was just a better vacuum cleaner .... It went quietly looking for dirt all day long, in search curves that could miss nothing .... Around dinner time it would go to its stall and soak up a quick charge."</a:t>
            </a:r>
            <a:endParaRPr sz="6364" dirty="0">
              <a:latin typeface="Arial"/>
              <a:ea typeface="Arial"/>
              <a:cs typeface="Arial"/>
              <a:sym typeface="Arial"/>
            </a:endParaRPr>
          </a:p>
          <a:p>
            <a:pPr marL="0" lvl="0" indent="0" algn="just" rtl="0">
              <a:spcBef>
                <a:spcPts val="1200"/>
              </a:spcBef>
              <a:spcAft>
                <a:spcPts val="0"/>
              </a:spcAft>
              <a:buNone/>
            </a:pPr>
            <a:r>
              <a:rPr lang="en-GB" sz="6364" dirty="0">
                <a:solidFill>
                  <a:srgbClr val="202122"/>
                </a:solidFill>
                <a:highlight>
                  <a:srgbClr val="FFFFFF"/>
                </a:highlight>
                <a:latin typeface="Arial"/>
                <a:ea typeface="Arial"/>
                <a:cs typeface="Arial"/>
                <a:sym typeface="Arial"/>
              </a:rPr>
              <a:t>I</a:t>
            </a:r>
            <a:r>
              <a:rPr lang="en-GB" sz="6364" dirty="0">
                <a:latin typeface="Arial"/>
                <a:ea typeface="Arial"/>
                <a:cs typeface="Arial"/>
                <a:sym typeface="Arial"/>
              </a:rPr>
              <a:t>n 1969 on 2 April an episode of </a:t>
            </a:r>
            <a:r>
              <a:rPr lang="en-GB" sz="6364" i="1" dirty="0">
                <a:uFill>
                  <a:noFill/>
                </a:uFill>
                <a:latin typeface="Arial"/>
                <a:ea typeface="Arial"/>
                <a:cs typeface="Arial"/>
                <a:sym typeface="Arial"/>
                <a:hlinkClick r:id="rId5"/>
              </a:rPr>
              <a:t>The Avengers</a:t>
            </a:r>
            <a:r>
              <a:rPr lang="en-GB" sz="6364" dirty="0">
                <a:latin typeface="Arial"/>
                <a:ea typeface="Arial"/>
                <a:cs typeface="Arial"/>
                <a:sym typeface="Arial"/>
              </a:rPr>
              <a:t> was broadcast in which the character Inge Tilson played by Dora </a:t>
            </a:r>
            <a:r>
              <a:rPr lang="en-GB" sz="6364" dirty="0" err="1">
                <a:latin typeface="Arial"/>
                <a:ea typeface="Arial"/>
                <a:cs typeface="Arial"/>
                <a:sym typeface="Arial"/>
              </a:rPr>
              <a:t>Reisser</a:t>
            </a:r>
            <a:r>
              <a:rPr lang="en-GB" sz="6364" dirty="0">
                <a:latin typeface="Arial"/>
                <a:ea typeface="Arial"/>
                <a:cs typeface="Arial"/>
                <a:sym typeface="Arial"/>
              </a:rPr>
              <a:t> says "...I saw a demonstration once. A robot vacuum cleaner. It swept around the house, went back into its cupboard, automatically plugged in and recharged itself...". The teleplay for this episode which was entitled "Thingumajig" was written by </a:t>
            </a:r>
            <a:r>
              <a:rPr lang="en-GB" sz="6364" dirty="0">
                <a:uFill>
                  <a:noFill/>
                </a:uFill>
                <a:latin typeface="Arial"/>
                <a:ea typeface="Arial"/>
                <a:cs typeface="Arial"/>
                <a:sym typeface="Arial"/>
                <a:hlinkClick r:id="rId6"/>
              </a:rPr>
              <a:t>Terry Nation</a:t>
            </a:r>
            <a:r>
              <a:rPr lang="en-GB" sz="6364" dirty="0">
                <a:latin typeface="Arial"/>
                <a:ea typeface="Arial"/>
                <a:cs typeface="Arial"/>
                <a:sym typeface="Arial"/>
              </a:rPr>
              <a:t>. It was episode 27 of Season 7.</a:t>
            </a:r>
            <a:endParaRPr sz="6364" dirty="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176"/>
        <p:cNvGrpSpPr/>
        <p:nvPr/>
      </p:nvGrpSpPr>
      <p:grpSpPr>
        <a:xfrm>
          <a:off x="0" y="0"/>
          <a:ext cx="0" cy="0"/>
          <a:chOff x="0" y="0"/>
          <a:chExt cx="0" cy="0"/>
        </a:xfrm>
      </p:grpSpPr>
      <p:sp>
        <p:nvSpPr>
          <p:cNvPr id="177" name="Google Shape;177;p19"/>
          <p:cNvSpPr txBox="1">
            <a:spLocks noGrp="1"/>
          </p:cNvSpPr>
          <p:nvPr>
            <p:ph type="body" idx="1"/>
          </p:nvPr>
        </p:nvSpPr>
        <p:spPr>
          <a:xfrm>
            <a:off x="1373700" y="184350"/>
            <a:ext cx="7038900" cy="4809224"/>
          </a:xfrm>
          <a:prstGeom prst="rect">
            <a:avLst/>
          </a:prstGeom>
        </p:spPr>
        <p:txBody>
          <a:bodyPr spcFirstLastPara="1" wrap="square" lIns="91425" tIns="91425" rIns="91425" bIns="91425" anchor="t" anchorCtr="0">
            <a:noAutofit/>
          </a:bodyPr>
          <a:lstStyle/>
          <a:p>
            <a:pPr marL="0" lvl="0" indent="0" algn="just" rtl="0">
              <a:spcBef>
                <a:spcPts val="500"/>
              </a:spcBef>
              <a:spcAft>
                <a:spcPts val="0"/>
              </a:spcAft>
              <a:buSzPts val="440"/>
              <a:buNone/>
            </a:pPr>
            <a:r>
              <a:rPr lang="en-GB" sz="1314" b="1" dirty="0">
                <a:solidFill>
                  <a:srgbClr val="000000"/>
                </a:solidFill>
                <a:latin typeface="Arial"/>
                <a:ea typeface="Arial"/>
                <a:cs typeface="Arial"/>
                <a:sym typeface="Arial"/>
              </a:rPr>
              <a:t>(2/3)</a:t>
            </a:r>
            <a:endParaRPr sz="1314" b="1" dirty="0">
              <a:solidFill>
                <a:srgbClr val="000000"/>
              </a:solidFill>
              <a:latin typeface="Arial"/>
              <a:ea typeface="Arial"/>
              <a:cs typeface="Arial"/>
              <a:sym typeface="Arial"/>
            </a:endParaRPr>
          </a:p>
          <a:p>
            <a:pPr marL="0" lvl="0" indent="0" algn="just" rtl="0">
              <a:spcBef>
                <a:spcPts val="500"/>
              </a:spcBef>
              <a:spcAft>
                <a:spcPts val="0"/>
              </a:spcAft>
              <a:buSzPts val="440"/>
              <a:buNone/>
            </a:pPr>
            <a:r>
              <a:rPr lang="en-GB" sz="1314" b="1" dirty="0">
                <a:solidFill>
                  <a:srgbClr val="000000"/>
                </a:solidFill>
                <a:latin typeface="Arial"/>
                <a:ea typeface="Arial"/>
                <a:cs typeface="Arial"/>
                <a:sym typeface="Arial"/>
              </a:rPr>
              <a:t>n 1990, three roboticists, Colin Angle, Helen Greiner, and Rodney Brooks, founded </a:t>
            </a:r>
            <a:r>
              <a:rPr lang="en-GB" sz="1314" b="1" dirty="0">
                <a:solidFill>
                  <a:srgbClr val="000000"/>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iRobot</a:t>
            </a:r>
            <a:r>
              <a:rPr lang="en-GB" sz="1314" b="1" dirty="0">
                <a:solidFill>
                  <a:srgbClr val="000000"/>
                </a:solidFill>
                <a:latin typeface="Arial"/>
                <a:ea typeface="Arial"/>
                <a:cs typeface="Arial"/>
                <a:sym typeface="Arial"/>
              </a:rPr>
              <a:t>. It was originally dedicated to making robots for military and domestic use. It launched the </a:t>
            </a:r>
            <a:r>
              <a:rPr lang="en-GB" sz="1314" b="1" dirty="0">
                <a:solidFill>
                  <a:srgbClr val="000000"/>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Roomba</a:t>
            </a:r>
            <a:r>
              <a:rPr lang="en-GB" sz="1314" b="1" dirty="0">
                <a:solidFill>
                  <a:srgbClr val="000000"/>
                </a:solidFill>
                <a:latin typeface="Arial"/>
                <a:ea typeface="Arial"/>
                <a:cs typeface="Arial"/>
                <a:sym typeface="Arial"/>
              </a:rPr>
              <a:t> in 2002, which was able to change direction when it encountered an obstacle, detect dirty spots on the floor, and identify steep drops to keep it from falling down stairs. The Roomba proved to be the first commercially successful robot vacuum. In 2005, iRobot introduced the </a:t>
            </a:r>
            <a:r>
              <a:rPr lang="en-GB" sz="1314" b="1" dirty="0">
                <a:solidFill>
                  <a:srgbClr val="000000"/>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Scooba</a:t>
            </a:r>
            <a:r>
              <a:rPr lang="en-GB" sz="1314" b="1" dirty="0">
                <a:solidFill>
                  <a:srgbClr val="000000"/>
                </a:solidFill>
                <a:latin typeface="Arial"/>
                <a:ea typeface="Arial"/>
                <a:cs typeface="Arial"/>
                <a:sym typeface="Arial"/>
              </a:rPr>
              <a:t>, which </a:t>
            </a:r>
            <a:r>
              <a:rPr lang="en-GB" sz="1314" b="1" dirty="0">
                <a:solidFill>
                  <a:srgbClr val="000000"/>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scrubbed</a:t>
            </a:r>
            <a:r>
              <a:rPr lang="en-GB" sz="1314" b="1" dirty="0">
                <a:solidFill>
                  <a:srgbClr val="000000"/>
                </a:solidFill>
                <a:latin typeface="Arial"/>
                <a:ea typeface="Arial"/>
                <a:cs typeface="Arial"/>
                <a:sym typeface="Arial"/>
              </a:rPr>
              <a:t> hard floors.</a:t>
            </a:r>
            <a:endParaRPr sz="1314" b="1" dirty="0">
              <a:solidFill>
                <a:srgbClr val="000000"/>
              </a:solidFill>
              <a:latin typeface="Arial"/>
              <a:ea typeface="Arial"/>
              <a:cs typeface="Arial"/>
              <a:sym typeface="Arial"/>
            </a:endParaRPr>
          </a:p>
          <a:p>
            <a:pPr marL="0" lvl="0" indent="0" algn="just" rtl="0">
              <a:spcBef>
                <a:spcPts val="500"/>
              </a:spcBef>
              <a:spcAft>
                <a:spcPts val="0"/>
              </a:spcAft>
              <a:buSzPts val="440"/>
              <a:buNone/>
            </a:pPr>
            <a:r>
              <a:rPr lang="en-GB" sz="1314" b="1" dirty="0">
                <a:solidFill>
                  <a:srgbClr val="000000"/>
                </a:solidFill>
                <a:latin typeface="Arial"/>
                <a:ea typeface="Arial"/>
                <a:cs typeface="Arial"/>
                <a:sym typeface="Arial"/>
              </a:rPr>
              <a:t>In 1996, </a:t>
            </a:r>
            <a:r>
              <a:rPr lang="en-GB" sz="1314" b="1" dirty="0">
                <a:solidFill>
                  <a:srgbClr val="000000"/>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Electrolux</a:t>
            </a:r>
            <a:r>
              <a:rPr lang="en-GB" sz="1314" b="1" dirty="0">
                <a:solidFill>
                  <a:srgbClr val="000000"/>
                </a:solidFill>
                <a:latin typeface="Arial"/>
                <a:ea typeface="Arial"/>
                <a:cs typeface="Arial"/>
                <a:sym typeface="Arial"/>
              </a:rPr>
              <a:t> introduced the first “Robotic Vacuum Cleaner”, the </a:t>
            </a:r>
            <a:r>
              <a:rPr lang="en-GB" sz="1314" b="1" dirty="0">
                <a:solidFill>
                  <a:srgbClr val="000000"/>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Electrolux Trilobite</a:t>
            </a:r>
            <a:r>
              <a:rPr lang="en-GB" sz="1314" b="1" dirty="0">
                <a:solidFill>
                  <a:srgbClr val="000000"/>
                </a:solidFill>
                <a:latin typeface="Arial"/>
                <a:ea typeface="Arial"/>
                <a:cs typeface="Arial"/>
                <a:sym typeface="Arial"/>
              </a:rPr>
              <a:t>. It worked well but had frequent problems with colliding with objects and stopping short of walls and other objects, as well as leaving small areas not cleaned. As a result, it failed in the market and was discontinued. In 1997, one of Electrolux's first versions of the Trilobite vacuum was featured on the </a:t>
            </a:r>
            <a:r>
              <a:rPr lang="en-GB" sz="1314" b="1" dirty="0">
                <a:solidFill>
                  <a:srgbClr val="000000"/>
                </a:solidFill>
                <a:uFill>
                  <a:noFill/>
                </a:uFill>
                <a:latin typeface="Arial"/>
                <a:ea typeface="Arial"/>
                <a:cs typeface="Arial"/>
                <a:sym typeface="Arial"/>
                <a:hlinkClick r:id="rId9">
                  <a:extLst>
                    <a:ext uri="{A12FA001-AC4F-418D-AE19-62706E023703}">
                      <ahyp:hlinkClr xmlns:ahyp="http://schemas.microsoft.com/office/drawing/2018/hyperlinkcolor" val="tx"/>
                    </a:ext>
                  </a:extLst>
                </a:hlinkClick>
              </a:rPr>
              <a:t>BBC</a:t>
            </a:r>
            <a:r>
              <a:rPr lang="en-GB" sz="1314" b="1" dirty="0">
                <a:solidFill>
                  <a:srgbClr val="000000"/>
                </a:solidFill>
                <a:latin typeface="Arial"/>
                <a:ea typeface="Arial"/>
                <a:cs typeface="Arial"/>
                <a:sym typeface="Arial"/>
              </a:rPr>
              <a:t>'s science program, </a:t>
            </a:r>
            <a:r>
              <a:rPr lang="en-GB" sz="1314" b="1" dirty="0">
                <a:solidFill>
                  <a:srgbClr val="000000"/>
                </a:solidFill>
                <a:uFill>
                  <a:noFill/>
                </a:uFill>
                <a:latin typeface="Arial"/>
                <a:ea typeface="Arial"/>
                <a:cs typeface="Arial"/>
                <a:sym typeface="Arial"/>
                <a:hlinkClick r:id="rId10">
                  <a:extLst>
                    <a:ext uri="{A12FA001-AC4F-418D-AE19-62706E023703}">
                      <ahyp:hlinkClr xmlns:ahyp="http://schemas.microsoft.com/office/drawing/2018/hyperlinkcolor" val="tx"/>
                    </a:ext>
                  </a:extLst>
                </a:hlinkClick>
              </a:rPr>
              <a:t>Tomorrow's World</a:t>
            </a:r>
            <a:r>
              <a:rPr lang="en-GB" sz="1314" b="1" dirty="0">
                <a:solidFill>
                  <a:srgbClr val="000000"/>
                </a:solidFill>
                <a:latin typeface="Arial"/>
                <a:ea typeface="Arial"/>
                <a:cs typeface="Arial"/>
                <a:sym typeface="Arial"/>
              </a:rPr>
              <a:t>.</a:t>
            </a:r>
            <a:endParaRPr sz="1454" b="1" baseline="30000" dirty="0">
              <a:solidFill>
                <a:srgbClr val="000000"/>
              </a:solidFill>
              <a:latin typeface="Arial"/>
              <a:ea typeface="Arial"/>
              <a:cs typeface="Arial"/>
              <a:sym typeface="Arial"/>
            </a:endParaRPr>
          </a:p>
          <a:p>
            <a:pPr marL="0" lvl="0" indent="0" algn="just" rtl="0">
              <a:spcBef>
                <a:spcPts val="500"/>
              </a:spcBef>
              <a:spcAft>
                <a:spcPts val="0"/>
              </a:spcAft>
              <a:buSzPts val="440"/>
              <a:buNone/>
            </a:pPr>
            <a:r>
              <a:rPr lang="en-GB" sz="1314" b="1" dirty="0">
                <a:solidFill>
                  <a:srgbClr val="000000"/>
                </a:solidFill>
                <a:latin typeface="Arial"/>
                <a:ea typeface="Arial"/>
                <a:cs typeface="Arial"/>
                <a:sym typeface="Arial"/>
              </a:rPr>
              <a:t>In 2001, </a:t>
            </a:r>
            <a:r>
              <a:rPr lang="en-GB" sz="1314" b="1" dirty="0">
                <a:solidFill>
                  <a:srgbClr val="000000"/>
                </a:solidFill>
                <a:uFill>
                  <a:noFill/>
                </a:uFill>
                <a:latin typeface="Arial"/>
                <a:ea typeface="Arial"/>
                <a:cs typeface="Arial"/>
                <a:sym typeface="Arial"/>
                <a:hlinkClick r:id="rId11">
                  <a:extLst>
                    <a:ext uri="{A12FA001-AC4F-418D-AE19-62706E023703}">
                      <ahyp:hlinkClr xmlns:ahyp="http://schemas.microsoft.com/office/drawing/2018/hyperlinkcolor" val="tx"/>
                    </a:ext>
                  </a:extLst>
                </a:hlinkClick>
              </a:rPr>
              <a:t>Dyson</a:t>
            </a:r>
            <a:r>
              <a:rPr lang="en-GB" sz="1314" b="1" dirty="0">
                <a:solidFill>
                  <a:srgbClr val="000000"/>
                </a:solidFill>
                <a:latin typeface="Arial"/>
                <a:ea typeface="Arial"/>
                <a:cs typeface="Arial"/>
                <a:sym typeface="Arial"/>
              </a:rPr>
              <a:t> built and demonstrated a robot vacuum known as the DC06. However, due to its </a:t>
            </a:r>
            <a:endParaRPr sz="1314" b="1" dirty="0">
              <a:solidFill>
                <a:srgbClr val="000000"/>
              </a:solidFill>
              <a:latin typeface="Arial"/>
              <a:ea typeface="Arial"/>
              <a:cs typeface="Arial"/>
              <a:sym typeface="Arial"/>
            </a:endParaRPr>
          </a:p>
          <a:p>
            <a:pPr marL="0" lvl="0" indent="0" algn="just" rtl="0">
              <a:spcBef>
                <a:spcPts val="500"/>
              </a:spcBef>
              <a:spcAft>
                <a:spcPts val="500"/>
              </a:spcAft>
              <a:buSzPts val="440"/>
              <a:buNone/>
            </a:pPr>
            <a:r>
              <a:rPr lang="en-GB" sz="1314" b="1" dirty="0">
                <a:solidFill>
                  <a:srgbClr val="000000"/>
                </a:solidFill>
                <a:latin typeface="Arial"/>
                <a:ea typeface="Arial"/>
                <a:cs typeface="Arial"/>
                <a:sym typeface="Arial"/>
              </a:rPr>
              <a:t>high price, it was never released to the market. Electrolux Released the Trilobite robotic vacuum cleaner. The Robotic vacuum cleaner launched at a price of $1,800.00. There were two models: The ZA1 and the ZA2.</a:t>
            </a:r>
            <a:endParaRPr sz="620" b="1" dirty="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0"/>
          <p:cNvSpPr txBox="1">
            <a:spLocks noGrp="1"/>
          </p:cNvSpPr>
          <p:nvPr>
            <p:ph type="body" idx="1"/>
          </p:nvPr>
        </p:nvSpPr>
        <p:spPr>
          <a:xfrm>
            <a:off x="1066800" y="875100"/>
            <a:ext cx="7500300" cy="3970032"/>
          </a:xfrm>
          <a:prstGeom prst="rect">
            <a:avLst/>
          </a:prstGeom>
        </p:spPr>
        <p:txBody>
          <a:bodyPr spcFirstLastPara="1" wrap="square" lIns="91425" tIns="91425" rIns="91425" bIns="91425" anchor="t" anchorCtr="0">
            <a:normAutofit fontScale="92500" lnSpcReduction="20000"/>
          </a:bodyPr>
          <a:lstStyle/>
          <a:p>
            <a:pPr marL="0" lvl="0" indent="0" algn="just" rtl="0">
              <a:spcBef>
                <a:spcPts val="500"/>
              </a:spcBef>
              <a:spcAft>
                <a:spcPts val="0"/>
              </a:spcAft>
              <a:buNone/>
            </a:pPr>
            <a:r>
              <a:rPr lang="en-GB" sz="1650" b="1" dirty="0">
                <a:latin typeface="Arial"/>
                <a:ea typeface="Arial"/>
                <a:cs typeface="Arial"/>
                <a:sym typeface="Arial"/>
              </a:rPr>
              <a:t>(3/3)</a:t>
            </a:r>
            <a:endParaRPr sz="1650" b="1" dirty="0">
              <a:latin typeface="Arial"/>
              <a:ea typeface="Arial"/>
              <a:cs typeface="Arial"/>
              <a:sym typeface="Arial"/>
            </a:endParaRPr>
          </a:p>
          <a:p>
            <a:pPr marL="0" lvl="0" indent="0" algn="just" rtl="0">
              <a:spcBef>
                <a:spcPts val="500"/>
              </a:spcBef>
              <a:spcAft>
                <a:spcPts val="0"/>
              </a:spcAft>
              <a:buNone/>
            </a:pPr>
            <a:r>
              <a:rPr lang="en-GB" sz="1650" dirty="0">
                <a:latin typeface="Arial"/>
                <a:ea typeface="Arial"/>
                <a:cs typeface="Arial"/>
                <a:sym typeface="Arial"/>
              </a:rPr>
              <a:t>In 2001, </a:t>
            </a:r>
            <a:r>
              <a:rPr lang="en-GB" sz="1650" dirty="0">
                <a:uFill>
                  <a:noFill/>
                </a:uFill>
                <a:latin typeface="Arial"/>
                <a:ea typeface="Arial"/>
                <a:cs typeface="Arial"/>
                <a:sym typeface="Arial"/>
                <a:hlinkClick r:id="rId3"/>
              </a:rPr>
              <a:t>Dyson</a:t>
            </a:r>
            <a:r>
              <a:rPr lang="en-GB" sz="1650" dirty="0">
                <a:latin typeface="Arial"/>
                <a:ea typeface="Arial"/>
                <a:cs typeface="Arial"/>
                <a:sym typeface="Arial"/>
              </a:rPr>
              <a:t> built and demonstrated a robot vacuum known as the DC06. However, due to its high price, it was never released to the </a:t>
            </a:r>
            <a:r>
              <a:rPr lang="en-GB" sz="1650" dirty="0" err="1">
                <a:latin typeface="Arial"/>
                <a:ea typeface="Arial"/>
                <a:cs typeface="Arial"/>
                <a:sym typeface="Arial"/>
              </a:rPr>
              <a:t>market.Electrolux</a:t>
            </a:r>
            <a:r>
              <a:rPr lang="en-GB" sz="1650" dirty="0">
                <a:latin typeface="Arial"/>
                <a:ea typeface="Arial"/>
                <a:cs typeface="Arial"/>
                <a:sym typeface="Arial"/>
              </a:rPr>
              <a:t> Released the Trilobite robotic vacuum cleaner. The Robotic vacuum cleaner launched at a price of $1,800.00. There were two models: The ZA1 and the ZA2.</a:t>
            </a:r>
            <a:endParaRPr sz="1650" dirty="0">
              <a:latin typeface="Arial"/>
              <a:ea typeface="Arial"/>
              <a:cs typeface="Arial"/>
              <a:sym typeface="Arial"/>
            </a:endParaRPr>
          </a:p>
          <a:p>
            <a:pPr marL="0" lvl="0" indent="0" algn="just" rtl="0">
              <a:spcBef>
                <a:spcPts val="500"/>
              </a:spcBef>
              <a:spcAft>
                <a:spcPts val="0"/>
              </a:spcAft>
              <a:buNone/>
            </a:pPr>
            <a:r>
              <a:rPr lang="en-GB" sz="1658" dirty="0">
                <a:latin typeface="Arial"/>
                <a:ea typeface="Arial"/>
                <a:cs typeface="Arial"/>
                <a:sym typeface="Arial"/>
              </a:rPr>
              <a:t>In 2010, the </a:t>
            </a:r>
            <a:r>
              <a:rPr lang="en-GB" sz="1658" dirty="0">
                <a:uFill>
                  <a:noFill/>
                </a:uFill>
                <a:latin typeface="Arial"/>
                <a:ea typeface="Arial"/>
                <a:cs typeface="Arial"/>
                <a:sym typeface="Arial"/>
                <a:hlinkClick r:id="rId4"/>
              </a:rPr>
              <a:t>Neato Robotics</a:t>
            </a:r>
            <a:r>
              <a:rPr lang="en-GB" sz="1658" dirty="0">
                <a:latin typeface="Arial"/>
                <a:ea typeface="Arial"/>
                <a:cs typeface="Arial"/>
                <a:sym typeface="Arial"/>
              </a:rPr>
              <a:t> XV-11 robotic vacuum introduced </a:t>
            </a:r>
            <a:r>
              <a:rPr lang="en-GB" sz="1658" dirty="0">
                <a:uFill>
                  <a:noFill/>
                </a:uFill>
                <a:latin typeface="Arial"/>
                <a:ea typeface="Arial"/>
                <a:cs typeface="Arial"/>
                <a:sym typeface="Arial"/>
                <a:hlinkClick r:id="rId5"/>
              </a:rPr>
              <a:t>laser based</a:t>
            </a:r>
            <a:r>
              <a:rPr lang="en-GB" sz="1658" dirty="0">
                <a:latin typeface="Arial"/>
                <a:ea typeface="Arial"/>
                <a:cs typeface="Arial"/>
                <a:sym typeface="Arial"/>
              </a:rPr>
              <a:t> mapping, allowing </a:t>
            </a:r>
            <a:r>
              <a:rPr lang="en-GB" sz="1658" dirty="0">
                <a:uFill>
                  <a:noFill/>
                </a:uFill>
                <a:latin typeface="Arial"/>
                <a:ea typeface="Arial"/>
                <a:cs typeface="Arial"/>
                <a:sym typeface="Arial"/>
                <a:hlinkClick r:id="rId6"/>
              </a:rPr>
              <a:t>navigation</a:t>
            </a:r>
            <a:r>
              <a:rPr lang="en-GB" sz="1658" dirty="0">
                <a:latin typeface="Arial"/>
                <a:ea typeface="Arial"/>
                <a:cs typeface="Arial"/>
                <a:sym typeface="Arial"/>
              </a:rPr>
              <a:t> in straight lines rather than the traditional random navigation.</a:t>
            </a:r>
            <a:endParaRPr sz="2008" baseline="30000" dirty="0">
              <a:latin typeface="Arial"/>
              <a:ea typeface="Arial"/>
              <a:cs typeface="Arial"/>
              <a:sym typeface="Arial"/>
            </a:endParaRPr>
          </a:p>
          <a:p>
            <a:pPr marL="0" lvl="0" indent="0" algn="just" rtl="0">
              <a:spcBef>
                <a:spcPts val="500"/>
              </a:spcBef>
              <a:spcAft>
                <a:spcPts val="0"/>
              </a:spcAft>
              <a:buNone/>
            </a:pPr>
            <a:r>
              <a:rPr lang="en-GB" sz="1658" dirty="0">
                <a:latin typeface="Arial"/>
                <a:ea typeface="Arial"/>
                <a:cs typeface="Arial"/>
                <a:sym typeface="Arial"/>
              </a:rPr>
              <a:t>In 2015, Dyson and iRobot both introduced camera based mapping.</a:t>
            </a:r>
            <a:endParaRPr sz="2008" baseline="30000" dirty="0">
              <a:latin typeface="Arial"/>
              <a:ea typeface="Arial"/>
              <a:cs typeface="Arial"/>
              <a:sym typeface="Arial"/>
            </a:endParaRPr>
          </a:p>
          <a:p>
            <a:pPr marL="0" lvl="0" indent="0" algn="just" rtl="0">
              <a:spcBef>
                <a:spcPts val="500"/>
              </a:spcBef>
              <a:spcAft>
                <a:spcPts val="0"/>
              </a:spcAft>
              <a:buNone/>
            </a:pPr>
            <a:r>
              <a:rPr lang="en-GB" sz="1658" dirty="0">
                <a:latin typeface="Arial"/>
                <a:ea typeface="Arial"/>
                <a:cs typeface="Arial"/>
                <a:sym typeface="Arial"/>
              </a:rPr>
              <a:t>In 2016, </a:t>
            </a:r>
            <a:r>
              <a:rPr lang="en-GB" sz="1658" dirty="0">
                <a:uFill>
                  <a:noFill/>
                </a:uFill>
                <a:latin typeface="Arial"/>
                <a:ea typeface="Arial"/>
                <a:cs typeface="Arial"/>
                <a:sym typeface="Arial"/>
                <a:hlinkClick r:id="rId7"/>
              </a:rPr>
              <a:t>iRobot</a:t>
            </a:r>
            <a:r>
              <a:rPr lang="en-GB" sz="1658" dirty="0">
                <a:latin typeface="Arial"/>
                <a:ea typeface="Arial"/>
                <a:cs typeface="Arial"/>
                <a:sym typeface="Arial"/>
              </a:rPr>
              <a:t> CEO claimed that 20% of vacuum cleaners sales worldwide were robots.</a:t>
            </a:r>
            <a:endParaRPr sz="2008" baseline="30000" dirty="0">
              <a:latin typeface="Arial"/>
              <a:ea typeface="Arial"/>
              <a:cs typeface="Arial"/>
              <a:sym typeface="Arial"/>
            </a:endParaRPr>
          </a:p>
          <a:p>
            <a:pPr marL="0" lvl="0" indent="0" algn="just" rtl="0">
              <a:spcBef>
                <a:spcPts val="500"/>
              </a:spcBef>
              <a:spcAft>
                <a:spcPts val="0"/>
              </a:spcAft>
              <a:buNone/>
            </a:pPr>
            <a:r>
              <a:rPr lang="en-GB" sz="1550" dirty="0">
                <a:latin typeface="Arial"/>
                <a:ea typeface="Arial"/>
                <a:cs typeface="Arial"/>
                <a:sym typeface="Arial"/>
              </a:rPr>
              <a:t>I</a:t>
            </a:r>
            <a:r>
              <a:rPr lang="en-GB" sz="1766" dirty="0">
                <a:latin typeface="Arial"/>
                <a:ea typeface="Arial"/>
                <a:cs typeface="Arial"/>
                <a:sym typeface="Arial"/>
              </a:rPr>
              <a:t>n</a:t>
            </a:r>
            <a:r>
              <a:rPr lang="en-GB" sz="1658" dirty="0">
                <a:latin typeface="Arial"/>
                <a:ea typeface="Arial"/>
                <a:cs typeface="Arial"/>
                <a:sym typeface="Arial"/>
              </a:rPr>
              <a:t> 2017, </a:t>
            </a:r>
            <a:r>
              <a:rPr lang="en-GB" sz="1658" dirty="0" err="1">
                <a:latin typeface="Arial"/>
                <a:ea typeface="Arial"/>
                <a:cs typeface="Arial"/>
                <a:sym typeface="Arial"/>
              </a:rPr>
              <a:t>Roborock</a:t>
            </a:r>
            <a:r>
              <a:rPr lang="en-GB" sz="1658" dirty="0">
                <a:latin typeface="Arial"/>
                <a:ea typeface="Arial"/>
                <a:cs typeface="Arial"/>
                <a:sym typeface="Arial"/>
              </a:rPr>
              <a:t> was launched and sold $1.4 in hours. Later it was Voted Best Robot Vacuum Award 2019 of Trusted Reviews and Best Robot Vacuum you can buy by T3 Magazine UK. Based.</a:t>
            </a:r>
            <a:endParaRPr sz="2008" baseline="30000" dirty="0">
              <a:latin typeface="Arial"/>
              <a:ea typeface="Arial"/>
              <a:cs typeface="Arial"/>
              <a:sym typeface="Arial"/>
            </a:endParaRPr>
          </a:p>
          <a:p>
            <a:pPr marL="0" lvl="0" indent="0" algn="just" rtl="0">
              <a:spcBef>
                <a:spcPts val="500"/>
              </a:spcBef>
              <a:spcAft>
                <a:spcPts val="0"/>
              </a:spcAft>
              <a:buNone/>
            </a:pPr>
            <a:r>
              <a:rPr lang="en-GB" sz="1658" dirty="0">
                <a:latin typeface="Arial"/>
                <a:ea typeface="Arial"/>
                <a:cs typeface="Arial"/>
                <a:sym typeface="Arial"/>
              </a:rPr>
              <a:t>As of 2018, obstacles such as dog </a:t>
            </a:r>
            <a:r>
              <a:rPr lang="en-GB" sz="1658" dirty="0" err="1">
                <a:uFill>
                  <a:noFill/>
                </a:uFill>
                <a:latin typeface="Arial"/>
                <a:ea typeface="Arial"/>
                <a:cs typeface="Arial"/>
                <a:sym typeface="Arial"/>
                <a:hlinkClick r:id="rId8"/>
              </a:rPr>
              <a:t>feces</a:t>
            </a:r>
            <a:r>
              <a:rPr lang="en-GB" sz="1658" dirty="0">
                <a:latin typeface="Arial"/>
                <a:ea typeface="Arial"/>
                <a:cs typeface="Arial"/>
                <a:sym typeface="Arial"/>
              </a:rPr>
              <a:t>, cables and shoes remain very difficult for robots to navigate around.</a:t>
            </a:r>
            <a:endParaRPr sz="1658" dirty="0">
              <a:latin typeface="Arial"/>
              <a:ea typeface="Arial"/>
              <a:cs typeface="Arial"/>
              <a:sym typeface="Arial"/>
            </a:endParaRPr>
          </a:p>
          <a:p>
            <a:pPr marL="0" lvl="0" indent="0" algn="just" rtl="0">
              <a:spcBef>
                <a:spcPts val="500"/>
              </a:spcBef>
              <a:spcAft>
                <a:spcPts val="1200"/>
              </a:spcAft>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186"/>
        <p:cNvGrpSpPr/>
        <p:nvPr/>
      </p:nvGrpSpPr>
      <p:grpSpPr>
        <a:xfrm>
          <a:off x="0" y="0"/>
          <a:ext cx="0" cy="0"/>
          <a:chOff x="0" y="0"/>
          <a:chExt cx="0" cy="0"/>
        </a:xfrm>
      </p:grpSpPr>
      <p:sp>
        <p:nvSpPr>
          <p:cNvPr id="187" name="Google Shape;187;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350" b="1">
                <a:solidFill>
                  <a:srgbClr val="202122"/>
                </a:solidFill>
                <a:latin typeface="Arial"/>
                <a:ea typeface="Arial"/>
                <a:cs typeface="Arial"/>
                <a:sym typeface="Arial"/>
              </a:rPr>
              <a:t>A TCM </a:t>
            </a:r>
            <a:r>
              <a:rPr lang="en-GB" sz="2350" b="1" i="1">
                <a:solidFill>
                  <a:srgbClr val="202122"/>
                </a:solidFill>
                <a:latin typeface="Arial"/>
                <a:ea typeface="Arial"/>
                <a:cs typeface="Arial"/>
                <a:sym typeface="Arial"/>
              </a:rPr>
              <a:t>Reinigungsroboter</a:t>
            </a:r>
            <a:r>
              <a:rPr lang="en-GB" sz="2350" b="1">
                <a:solidFill>
                  <a:srgbClr val="202122"/>
                </a:solidFill>
                <a:latin typeface="Arial"/>
                <a:ea typeface="Arial"/>
                <a:cs typeface="Arial"/>
                <a:sym typeface="Arial"/>
              </a:rPr>
              <a:t> (German cleaning robot)</a:t>
            </a:r>
            <a:endParaRPr sz="3800" b="1"/>
          </a:p>
        </p:txBody>
      </p:sp>
      <p:pic>
        <p:nvPicPr>
          <p:cNvPr id="189" name="Google Shape;189;p21"/>
          <p:cNvPicPr preferRelativeResize="0"/>
          <p:nvPr/>
        </p:nvPicPr>
        <p:blipFill>
          <a:blip r:embed="rId3">
            <a:alphaModFix/>
          </a:blip>
          <a:stretch>
            <a:fillRect/>
          </a:stretch>
        </p:blipFill>
        <p:spPr>
          <a:xfrm>
            <a:off x="1520025" y="1438700"/>
            <a:ext cx="6117376" cy="3328249"/>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2600</Words>
  <Application>Microsoft Office PowerPoint</Application>
  <PresentationFormat>On-screen Show (16:9)</PresentationFormat>
  <Paragraphs>167</Paragraphs>
  <Slides>43</Slides>
  <Notes>43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Lato</vt:lpstr>
      <vt:lpstr>Verdana</vt:lpstr>
      <vt:lpstr>Montserrat</vt:lpstr>
      <vt:lpstr>Oswald</vt:lpstr>
      <vt:lpstr>Georgia</vt:lpstr>
      <vt:lpstr>Arial</vt:lpstr>
      <vt:lpstr>Focus</vt:lpstr>
      <vt:lpstr>PowerPoint Presentation</vt:lpstr>
      <vt:lpstr>                           TOPIC</vt:lpstr>
      <vt:lpstr>          INTRODUCTION</vt:lpstr>
      <vt:lpstr>WHAT IS A CLEANING ROBOT ?</vt:lpstr>
      <vt:lpstr>PowerPoint Presentation</vt:lpstr>
      <vt:lpstr>                      HISTORY</vt:lpstr>
      <vt:lpstr>PowerPoint Presentation</vt:lpstr>
      <vt:lpstr>PowerPoint Presentation</vt:lpstr>
      <vt:lpstr>A TCM Reinigungsroboter (German cleaning robot)</vt:lpstr>
      <vt:lpstr>FEATURES OF A CLEANING ROBOT</vt:lpstr>
      <vt:lpstr>PowerPoint Presentation</vt:lpstr>
      <vt:lpstr>PowerPoint Presentation</vt:lpstr>
      <vt:lpstr>PowerPoint Presentation</vt:lpstr>
      <vt:lpstr> What is automatic docking system &amp; how it works ?</vt:lpstr>
      <vt:lpstr>PowerPoint Presentation</vt:lpstr>
      <vt:lpstr>PowerPoint Presentation</vt:lpstr>
      <vt:lpstr>APPROACH 1 CODE:-</vt:lpstr>
      <vt:lpstr>EXPLANATION:-</vt:lpstr>
      <vt:lpstr>OUTPUTS (1/3) :-</vt:lpstr>
      <vt:lpstr>(2/3)</vt:lpstr>
      <vt:lpstr>(3/3)</vt:lpstr>
      <vt:lpstr>APPROACH 2 Algorithmic Approach:-</vt:lpstr>
      <vt:lpstr>Python Code:-</vt:lpstr>
      <vt:lpstr>PowerPoint Presentation</vt:lpstr>
      <vt:lpstr>PowerPoint Presentation</vt:lpstr>
      <vt:lpstr>PowerPoint Presentation</vt:lpstr>
      <vt:lpstr>PowerPoint Presentation</vt:lpstr>
      <vt:lpstr>PowerPoint Presentation</vt:lpstr>
      <vt:lpstr>APPROACH 3 SENSORS AND BLUETOOTH :-</vt:lpstr>
      <vt:lpstr>Python Code:-</vt:lpstr>
      <vt:lpstr>PowerPoint Presentation</vt:lpstr>
      <vt:lpstr>PowerPoint Presentation</vt:lpstr>
      <vt:lpstr>APPROACH 4 RFID TECHNOLOGY:-</vt:lpstr>
      <vt:lpstr>PowerPoint Presentation</vt:lpstr>
      <vt:lpstr>WHAT IS RFID ?</vt:lpstr>
      <vt:lpstr> How will our robot navigate ?</vt:lpstr>
      <vt:lpstr>WHAT CAN BE USED IN OUR DOCKING SYSTEM ?</vt:lpstr>
      <vt:lpstr>HOW CLEANING BOTS ARE SAVIOURS DURING COVID-19 PANDEMIC ?</vt:lpstr>
      <vt:lpstr>PowerPoint Presentation</vt:lpstr>
      <vt:lpstr>PowerPoint Presentation</vt:lpstr>
      <vt:lpstr>           CONCLUSION</vt:lpstr>
      <vt:lpstr>                    THANK YOU</vt:lpstr>
      <vt:lpstr>PREPARED BY - TEAM 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Sridhar Vempati</cp:lastModifiedBy>
  <cp:revision>5</cp:revision>
  <dcterms:modified xsi:type="dcterms:W3CDTF">2022-02-17T15:07:25Z</dcterms:modified>
</cp:coreProperties>
</file>